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3" Type="http://schemas.openxmlformats.org/officeDocument/2006/relationships/image" Target="../media/image8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5.png"/><Relationship Id="rId7" Type="http://schemas.openxmlformats.org/officeDocument/2006/relationships/image" Target="../media/image16.png"/><Relationship Id="rId8" Type="http://schemas.openxmlformats.org/officeDocument/2006/relationships/image" Target="../media/image17.png"/><Relationship Id="rId9" Type="http://schemas.openxmlformats.org/officeDocument/2006/relationships/image" Target="../media/image18.png"/><Relationship Id="rId10" Type="http://schemas.openxmlformats.org/officeDocument/2006/relationships/image" Target="../media/image19.png"/><Relationship Id="rId11" Type="http://schemas.openxmlformats.org/officeDocument/2006/relationships/image" Target="../media/image20.png"/><Relationship Id="rId12" Type="http://schemas.openxmlformats.org/officeDocument/2006/relationships/image" Target="../media/image21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png"/><Relationship Id="rId3" Type="http://schemas.openxmlformats.org/officeDocument/2006/relationships/image" Target="../media/image3.png"/><Relationship Id="rId4" Type="http://schemas.openxmlformats.org/officeDocument/2006/relationships/image" Target="../media/image4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png"/><Relationship Id="rId3" Type="http://schemas.openxmlformats.org/officeDocument/2006/relationships/image" Target="../media/image24.png"/><Relationship Id="rId4" Type="http://schemas.openxmlformats.org/officeDocument/2006/relationships/image" Target="../media/image3.png"/><Relationship Id="rId5" Type="http://schemas.openxmlformats.org/officeDocument/2006/relationships/image" Target="../media/image25.png"/><Relationship Id="rId6" Type="http://schemas.openxmlformats.org/officeDocument/2006/relationships/image" Target="../media/image26.png"/><Relationship Id="rId7" Type="http://schemas.openxmlformats.org/officeDocument/2006/relationships/image" Target="../media/image27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6" Type="http://schemas.openxmlformats.org/officeDocument/2006/relationships/image" Target="../media/image32.pn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pn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1"/>
            <a:ext cx="6096000" cy="474345"/>
            <a:chOff x="780287" y="850391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1"/>
              <a:ext cx="3137916" cy="473963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901700" y="900176"/>
            <a:ext cx="5913120" cy="34982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>
                <a:solidFill>
                  <a:srgbClr val="2E5395"/>
                </a:solidFill>
                <a:latin typeface="Calibri Light"/>
                <a:cs typeface="Calibri Light"/>
              </a:rPr>
              <a:t>Section</a:t>
            </a:r>
            <a:r>
              <a:rPr dirty="0" sz="1600">
                <a:solidFill>
                  <a:srgbClr val="2E5395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E5395"/>
                </a:solidFill>
                <a:latin typeface="Calibri Light"/>
                <a:cs typeface="Calibri Light"/>
              </a:rPr>
              <a:t>3-5</a:t>
            </a:r>
            <a:r>
              <a:rPr dirty="0" sz="1600" spc="-10">
                <a:solidFill>
                  <a:srgbClr val="2E5395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E5395"/>
                </a:solidFill>
                <a:latin typeface="Calibri Light"/>
                <a:cs typeface="Calibri Light"/>
              </a:rPr>
              <a:t>:</a:t>
            </a:r>
            <a:r>
              <a:rPr dirty="0" sz="1600" spc="-10">
                <a:solidFill>
                  <a:srgbClr val="2E5395"/>
                </a:solidFill>
                <a:latin typeface="Calibri Light"/>
                <a:cs typeface="Calibri Light"/>
              </a:rPr>
              <a:t> </a:t>
            </a:r>
            <a:r>
              <a:rPr dirty="0" sz="1600">
                <a:solidFill>
                  <a:srgbClr val="2E5395"/>
                </a:solidFill>
                <a:latin typeface="Calibri Light"/>
                <a:cs typeface="Calibri Light"/>
              </a:rPr>
              <a:t>Lagrange</a:t>
            </a:r>
            <a:r>
              <a:rPr dirty="0" sz="1600" spc="5">
                <a:solidFill>
                  <a:srgbClr val="2E5395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E5395"/>
                </a:solidFill>
                <a:latin typeface="Calibri Light"/>
                <a:cs typeface="Calibri Light"/>
              </a:rPr>
              <a:t>Multipliers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>
              <a:latin typeface="Calibri Light"/>
              <a:cs typeface="Calibri Light"/>
            </a:endParaRPr>
          </a:p>
          <a:p>
            <a:pPr marL="12700" marR="5080" indent="-635">
              <a:lnSpc>
                <a:spcPct val="1016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 section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optimized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contained</a:t>
            </a:r>
            <a:r>
              <a:rPr dirty="0" sz="1100" spc="-5">
                <a:latin typeface="Calibri"/>
                <a:cs typeface="Calibri"/>
              </a:rPr>
              <a:t> 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boundary.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potential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interior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5">
                <a:latin typeface="Calibri"/>
                <a:cs typeface="Calibri"/>
              </a:rPr>
              <a:t> 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was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 saw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examples finding </a:t>
            </a:r>
            <a:r>
              <a:rPr dirty="0" sz="1100">
                <a:latin typeface="Calibri"/>
                <a:cs typeface="Calibri"/>
              </a:rPr>
              <a:t>potential </a:t>
            </a:r>
            <a:r>
              <a:rPr dirty="0" sz="1100" spc="-5">
                <a:latin typeface="Calibri"/>
                <a:cs typeface="Calibri"/>
              </a:rPr>
              <a:t>optimal points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>
                <a:latin typeface="Calibri"/>
                <a:cs typeface="Calibri"/>
              </a:rPr>
              <a:t>boundary </a:t>
            </a:r>
            <a:r>
              <a:rPr dirty="0" sz="1100">
                <a:latin typeface="Calibri"/>
                <a:cs typeface="Calibri"/>
              </a:rPr>
              <a:t>was often a </a:t>
            </a:r>
            <a:r>
              <a:rPr dirty="0" sz="1100" spc="-5">
                <a:latin typeface="Calibri"/>
                <a:cs typeface="Calibri"/>
              </a:rPr>
              <a:t>fairly </a:t>
            </a:r>
            <a:r>
              <a:rPr dirty="0" sz="1100">
                <a:latin typeface="Calibri"/>
                <a:cs typeface="Calibri"/>
              </a:rPr>
              <a:t>long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15875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another </a:t>
            </a:r>
            <a:r>
              <a:rPr dirty="0" sz="1100">
                <a:latin typeface="Calibri"/>
                <a:cs typeface="Calibri"/>
              </a:rPr>
              <a:t>way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optimizing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subject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constraint(s).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constraint(s)</a:t>
            </a:r>
            <a:r>
              <a:rPr dirty="0" sz="1100">
                <a:latin typeface="Calibri"/>
                <a:cs typeface="Calibri"/>
              </a:rPr>
              <a:t> may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equation(s)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describe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although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concentrate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method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doesn’t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ts val="127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870"/>
              </a:lnSpc>
            </a:pPr>
            <a:r>
              <a:rPr dirty="0" baseline="5050" sz="1650" spc="-7">
                <a:latin typeface="Calibri"/>
                <a:cs typeface="Calibri"/>
              </a:rPr>
              <a:t>function,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 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constraint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8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Again,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endParaRPr baseline="5050" sz="1650">
              <a:latin typeface="Calibri"/>
              <a:cs typeface="Calibri"/>
            </a:endParaRPr>
          </a:p>
          <a:p>
            <a:pPr marL="12700" marR="50165">
              <a:lnSpc>
                <a:spcPct val="100899"/>
              </a:lnSpc>
              <a:spcBef>
                <a:spcPts val="229"/>
              </a:spcBef>
            </a:pP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describes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boundary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 fairly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simple,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although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 still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overwhelming at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times.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Method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of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Lagrange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Multipliers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17447" y="4398257"/>
            <a:ext cx="5937885" cy="169926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525780" indent="-229235">
              <a:lnSpc>
                <a:spcPts val="1245"/>
              </a:lnSpc>
              <a:buFont typeface="Calibri"/>
              <a:buAutoNum type="arabicPeriod"/>
              <a:tabLst>
                <a:tab pos="525780" algn="l"/>
              </a:tabLst>
            </a:pP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system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marL="1988185">
              <a:lnSpc>
                <a:spcPts val="1820"/>
              </a:lnSpc>
            </a:pP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2087880">
              <a:lnSpc>
                <a:spcPct val="100000"/>
              </a:lnSpc>
              <a:spcBef>
                <a:spcPts val="14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  <a:p>
            <a:pPr marL="525145" marR="211454" indent="-228600">
              <a:lnSpc>
                <a:spcPct val="127600"/>
              </a:lnSpc>
              <a:spcBef>
                <a:spcPts val="894"/>
              </a:spcBef>
              <a:buFont typeface="Calibri"/>
              <a:buAutoNum type="arabicPeriod" startAt="2"/>
              <a:tabLst>
                <a:tab pos="526415" algn="l"/>
              </a:tabLst>
            </a:pPr>
            <a:r>
              <a:rPr dirty="0" baseline="5050" sz="1650">
                <a:latin typeface="Calibri"/>
                <a:cs typeface="Calibri"/>
              </a:rPr>
              <a:t>Plug</a:t>
            </a:r>
            <a:r>
              <a:rPr dirty="0" baseline="5050" sz="1650" spc="-7">
                <a:latin typeface="Calibri"/>
                <a:cs typeface="Calibri"/>
              </a:rPr>
              <a:t> 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solutions,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5">
                <a:latin typeface="Symbol"/>
                <a:cs typeface="Symbol"/>
              </a:rPr>
              <a:t></a:t>
            </a:r>
            <a:r>
              <a:rPr dirty="0" baseline="5050" sz="1650" spc="-7">
                <a:latin typeface="Calibri"/>
                <a:cs typeface="Calibri"/>
              </a:rPr>
              <a:t>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from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first </a:t>
            </a:r>
            <a:r>
              <a:rPr dirty="0" baseline="5050" sz="1650">
                <a:latin typeface="Calibri"/>
                <a:cs typeface="Calibri"/>
              </a:rPr>
              <a:t>step</a:t>
            </a:r>
            <a:r>
              <a:rPr dirty="0" baseline="5050" sz="1650" spc="-7">
                <a:latin typeface="Calibri"/>
                <a:cs typeface="Calibri"/>
              </a:rPr>
              <a:t> into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identify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 minimum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maximum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provided </a:t>
            </a:r>
            <a:r>
              <a:rPr dirty="0" sz="1100">
                <a:latin typeface="Calibri"/>
                <a:cs typeface="Calibri"/>
              </a:rPr>
              <a:t>they</a:t>
            </a:r>
            <a:r>
              <a:rPr dirty="0" sz="1100" spc="-5">
                <a:latin typeface="Calibri"/>
                <a:cs typeface="Calibri"/>
              </a:rPr>
              <a:t> 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35">
                <a:latin typeface="Calibri"/>
                <a:cs typeface="Calibri"/>
              </a:rPr>
              <a:t> </a:t>
            </a:r>
            <a:r>
              <a:rPr dirty="0" sz="1150" spc="25">
                <a:latin typeface="Symbol"/>
                <a:cs typeface="Symbol"/>
              </a:rPr>
              <a:t></a:t>
            </a:r>
            <a:r>
              <a:rPr dirty="0" sz="1150" spc="25" i="1">
                <a:latin typeface="Times New Roman"/>
                <a:cs typeface="Times New Roman"/>
              </a:rPr>
              <a:t>g</a:t>
            </a:r>
            <a:r>
              <a:rPr dirty="0" sz="1150" spc="7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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r>
              <a:rPr dirty="0" sz="1150" spc="15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constant,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-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5" b="1">
                <a:latin typeface="Calibri"/>
                <a:cs typeface="Calibri"/>
              </a:rPr>
              <a:t>Lagrange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Multiplier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" name="object 7"/>
          <p:cNvGrpSpPr/>
          <p:nvPr/>
        </p:nvGrpSpPr>
        <p:grpSpPr>
          <a:xfrm>
            <a:off x="2298024" y="6811057"/>
            <a:ext cx="45085" cy="222250"/>
            <a:chOff x="2298024" y="6811057"/>
            <a:chExt cx="45085" cy="222250"/>
          </a:xfrm>
        </p:grpSpPr>
        <p:sp>
          <p:nvSpPr>
            <p:cNvPr id="8" name="object 8"/>
            <p:cNvSpPr/>
            <p:nvPr/>
          </p:nvSpPr>
          <p:spPr>
            <a:xfrm>
              <a:off x="2301793" y="6814826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301793" y="6921941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2896664" y="6811056"/>
            <a:ext cx="45085" cy="222250"/>
            <a:chOff x="2896664" y="6811056"/>
            <a:chExt cx="45085" cy="222250"/>
          </a:xfrm>
        </p:grpSpPr>
        <p:sp>
          <p:nvSpPr>
            <p:cNvPr id="11" name="object 11"/>
            <p:cNvSpPr/>
            <p:nvPr/>
          </p:nvSpPr>
          <p:spPr>
            <a:xfrm>
              <a:off x="2900433" y="6814825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900433" y="6921940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3215250" y="6811055"/>
            <a:ext cx="45085" cy="222250"/>
            <a:chOff x="3215250" y="6811055"/>
            <a:chExt cx="45085" cy="222250"/>
          </a:xfrm>
        </p:grpSpPr>
        <p:sp>
          <p:nvSpPr>
            <p:cNvPr id="14" name="object 14"/>
            <p:cNvSpPr/>
            <p:nvPr/>
          </p:nvSpPr>
          <p:spPr>
            <a:xfrm>
              <a:off x="3219019" y="6814824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219019" y="6921939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3849641" y="6811054"/>
            <a:ext cx="45085" cy="222250"/>
            <a:chOff x="3849641" y="6811054"/>
            <a:chExt cx="45085" cy="222250"/>
          </a:xfrm>
        </p:grpSpPr>
        <p:sp>
          <p:nvSpPr>
            <p:cNvPr id="17" name="object 17"/>
            <p:cNvSpPr/>
            <p:nvPr/>
          </p:nvSpPr>
          <p:spPr>
            <a:xfrm>
              <a:off x="3853410" y="6814823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3853410" y="6921938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9" name="object 19"/>
          <p:cNvGrpSpPr/>
          <p:nvPr/>
        </p:nvGrpSpPr>
        <p:grpSpPr>
          <a:xfrm>
            <a:off x="4056206" y="6811054"/>
            <a:ext cx="45085" cy="222250"/>
            <a:chOff x="4056206" y="6811054"/>
            <a:chExt cx="45085" cy="222250"/>
          </a:xfrm>
        </p:grpSpPr>
        <p:sp>
          <p:nvSpPr>
            <p:cNvPr id="20" name="object 20"/>
            <p:cNvSpPr/>
            <p:nvPr/>
          </p:nvSpPr>
          <p:spPr>
            <a:xfrm>
              <a:off x="4059975" y="6814822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059975" y="6921937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2" name="object 22"/>
          <p:cNvGrpSpPr/>
          <p:nvPr/>
        </p:nvGrpSpPr>
        <p:grpSpPr>
          <a:xfrm>
            <a:off x="4962309" y="6811053"/>
            <a:ext cx="45085" cy="222250"/>
            <a:chOff x="4962309" y="6811053"/>
            <a:chExt cx="45085" cy="222250"/>
          </a:xfrm>
        </p:grpSpPr>
        <p:sp>
          <p:nvSpPr>
            <p:cNvPr id="23" name="object 23"/>
            <p:cNvSpPr/>
            <p:nvPr/>
          </p:nvSpPr>
          <p:spPr>
            <a:xfrm>
              <a:off x="4966078" y="6814822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0" y="0"/>
                  </a:moveTo>
                  <a:lnTo>
                    <a:pt x="36943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4966078" y="6921937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5">
                  <a:moveTo>
                    <a:pt x="36943" y="0"/>
                  </a:moveTo>
                  <a:lnTo>
                    <a:pt x="0" y="107115"/>
                  </a:lnTo>
                </a:path>
              </a:pathLst>
            </a:custGeom>
            <a:ln w="75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 txBox="1"/>
          <p:nvPr/>
        </p:nvSpPr>
        <p:spPr>
          <a:xfrm>
            <a:off x="838200" y="6250885"/>
            <a:ext cx="5974080" cy="252730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76200" marR="214629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>
                <a:latin typeface="Calibri"/>
                <a:cs typeface="Calibri"/>
              </a:rPr>
              <a:t> four</a:t>
            </a:r>
            <a:r>
              <a:rPr dirty="0" sz="1100" spc="-5">
                <a:latin typeface="Calibri"/>
                <a:cs typeface="Calibri"/>
              </a:rPr>
              <a:t> equations,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just wrote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definition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 algn="ctr" marR="325120">
              <a:lnSpc>
                <a:spcPct val="100000"/>
              </a:lnSpc>
              <a:spcBef>
                <a:spcPts val="219"/>
              </a:spcBef>
            </a:pPr>
            <a:r>
              <a:rPr dirty="0" sz="1150" spc="95" i="1">
                <a:latin typeface="Times New Roman"/>
                <a:cs typeface="Times New Roman"/>
              </a:rPr>
              <a:t>f</a:t>
            </a:r>
            <a:r>
              <a:rPr dirty="0" baseline="-25641" sz="975" spc="22" i="1">
                <a:latin typeface="Times New Roman"/>
                <a:cs typeface="Times New Roman"/>
              </a:rPr>
              <a:t>x</a:t>
            </a:r>
            <a:r>
              <a:rPr dirty="0" baseline="-25641" sz="975" spc="-44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spc="-3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f</a:t>
            </a:r>
            <a:r>
              <a:rPr dirty="0" baseline="-25641" sz="975" spc="22" i="1">
                <a:latin typeface="Times New Roman"/>
                <a:cs typeface="Times New Roman"/>
              </a:rPr>
              <a:t>z</a:t>
            </a:r>
            <a:r>
              <a:rPr dirty="0" baseline="-25641" sz="975" i="1">
                <a:latin typeface="Times New Roman"/>
                <a:cs typeface="Times New Roman"/>
              </a:rPr>
              <a:t>     </a:t>
            </a:r>
            <a:r>
              <a:rPr dirty="0" baseline="-25641" sz="975" spc="-1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>
                <a:latin typeface="Times New Roman"/>
                <a:cs typeface="Times New Roman"/>
              </a:rPr>
              <a:t> </a:t>
            </a:r>
            <a:r>
              <a:rPr dirty="0" sz="1250" spc="140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x</a:t>
            </a:r>
            <a:r>
              <a:rPr dirty="0" baseline="-25641" sz="975" spc="-44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40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spc="-3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05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z</a:t>
            </a:r>
            <a:r>
              <a:rPr dirty="0" baseline="-25641" sz="975" i="1">
                <a:latin typeface="Times New Roman"/>
                <a:cs typeface="Times New Roman"/>
              </a:rPr>
              <a:t>     </a:t>
            </a:r>
            <a:r>
              <a:rPr dirty="0" baseline="-25641" sz="975" spc="-1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250" spc="95">
                <a:latin typeface="Symbol"/>
                <a:cs typeface="Symbol"/>
              </a:rPr>
              <a:t></a:t>
            </a:r>
            <a:r>
              <a:rPr dirty="0" sz="1150" spc="105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x</a:t>
            </a:r>
            <a:r>
              <a:rPr dirty="0" baseline="-25641" sz="975" spc="-44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250" spc="95">
                <a:latin typeface="Symbol"/>
                <a:cs typeface="Symbol"/>
              </a:rPr>
              <a:t></a:t>
            </a:r>
            <a:r>
              <a:rPr dirty="0" sz="1150" spc="140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spc="-3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250" spc="95">
                <a:latin typeface="Symbol"/>
                <a:cs typeface="Symbol"/>
              </a:rPr>
              <a:t></a:t>
            </a:r>
            <a:r>
              <a:rPr dirty="0" sz="1150" spc="105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z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550">
              <a:latin typeface="Times New Roman"/>
              <a:cs typeface="Times New Roman"/>
            </a:endParaRPr>
          </a:p>
          <a:p>
            <a:pPr marL="76200" marR="405765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order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individual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endParaRPr sz="1100">
              <a:latin typeface="Calibri"/>
              <a:cs typeface="Calibri"/>
            </a:endParaRPr>
          </a:p>
          <a:p>
            <a:pPr algn="ctr" marR="300990">
              <a:lnSpc>
                <a:spcPct val="100000"/>
              </a:lnSpc>
              <a:spcBef>
                <a:spcPts val="20"/>
              </a:spcBef>
              <a:tabLst>
                <a:tab pos="925830" algn="l"/>
                <a:tab pos="1840230" algn="l"/>
              </a:tabLst>
            </a:pPr>
            <a:r>
              <a:rPr dirty="0" sz="1150" spc="55" i="1">
                <a:latin typeface="Times New Roman"/>
                <a:cs typeface="Times New Roman"/>
              </a:rPr>
              <a:t>f</a:t>
            </a:r>
            <a:r>
              <a:rPr dirty="0" baseline="-25641" sz="975" spc="82" i="1">
                <a:latin typeface="Times New Roman"/>
                <a:cs typeface="Times New Roman"/>
              </a:rPr>
              <a:t>x</a:t>
            </a:r>
            <a:r>
              <a:rPr dirty="0" baseline="-25641" sz="975" spc="38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250" spc="70">
                <a:latin typeface="Symbol"/>
                <a:cs typeface="Symbol"/>
              </a:rPr>
              <a:t></a:t>
            </a:r>
            <a:r>
              <a:rPr dirty="0" sz="1150" spc="70" i="1">
                <a:latin typeface="Times New Roman"/>
                <a:cs typeface="Times New Roman"/>
              </a:rPr>
              <a:t>g</a:t>
            </a:r>
            <a:r>
              <a:rPr dirty="0" baseline="-25641" sz="975" spc="104" i="1">
                <a:latin typeface="Times New Roman"/>
                <a:cs typeface="Times New Roman"/>
              </a:rPr>
              <a:t>x	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-165" i="1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y </a:t>
            </a:r>
            <a:r>
              <a:rPr dirty="0" baseline="-25641" sz="975" spc="12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250" spc="85">
                <a:latin typeface="Symbol"/>
                <a:cs typeface="Symbol"/>
              </a:rPr>
              <a:t></a:t>
            </a:r>
            <a:r>
              <a:rPr dirty="0" sz="1150" spc="85" i="1">
                <a:latin typeface="Times New Roman"/>
                <a:cs typeface="Times New Roman"/>
              </a:rPr>
              <a:t>g</a:t>
            </a:r>
            <a:r>
              <a:rPr dirty="0" baseline="-25641" sz="975" spc="127" i="1">
                <a:latin typeface="Times New Roman"/>
                <a:cs typeface="Times New Roman"/>
              </a:rPr>
              <a:t>y	</a:t>
            </a:r>
            <a:r>
              <a:rPr dirty="0" sz="1150" spc="55" i="1">
                <a:latin typeface="Times New Roman"/>
                <a:cs typeface="Times New Roman"/>
              </a:rPr>
              <a:t>f</a:t>
            </a:r>
            <a:r>
              <a:rPr dirty="0" baseline="-25641" sz="975" spc="82" i="1">
                <a:latin typeface="Times New Roman"/>
                <a:cs typeface="Times New Roman"/>
              </a:rPr>
              <a:t>z</a:t>
            </a:r>
            <a:r>
              <a:rPr dirty="0" baseline="-25641" sz="975" spc="352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250" spc="70">
                <a:latin typeface="Symbol"/>
                <a:cs typeface="Symbol"/>
              </a:rPr>
              <a:t></a:t>
            </a:r>
            <a:r>
              <a:rPr dirty="0" sz="1150" spc="70" i="1">
                <a:latin typeface="Times New Roman"/>
                <a:cs typeface="Times New Roman"/>
              </a:rPr>
              <a:t>g</a:t>
            </a:r>
            <a:r>
              <a:rPr dirty="0" baseline="-25641" sz="975" spc="104" i="1">
                <a:latin typeface="Times New Roman"/>
                <a:cs typeface="Times New Roman"/>
              </a:rPr>
              <a:t>z</a:t>
            </a:r>
            <a:endParaRPr baseline="-25641" sz="975">
              <a:latin typeface="Times New Roman"/>
              <a:cs typeface="Times New Roman"/>
            </a:endParaRPr>
          </a:p>
          <a:p>
            <a:pPr marL="75565" marR="532765">
              <a:lnSpc>
                <a:spcPct val="106400"/>
              </a:lnSpc>
              <a:spcBef>
                <a:spcPts val="120"/>
              </a:spcBef>
            </a:pPr>
            <a:r>
              <a:rPr dirty="0" baseline="5050" sz="1650">
                <a:latin typeface="Calibri"/>
                <a:cs typeface="Calibri"/>
              </a:rPr>
              <a:t>These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three equations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along</a:t>
            </a:r>
            <a:r>
              <a:rPr dirty="0" baseline="5050" sz="1650">
                <a:latin typeface="Calibri"/>
                <a:cs typeface="Calibri"/>
              </a:rPr>
              <a:t> with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constraint,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give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four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equations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four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unknowns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75565" marR="17780">
              <a:lnSpc>
                <a:spcPts val="1430"/>
              </a:lnSpc>
              <a:spcBef>
                <a:spcPts val="128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unknowns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230" y="899643"/>
            <a:ext cx="5770880" cy="7569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406015">
              <a:lnSpc>
                <a:spcPct val="100000"/>
              </a:lnSpc>
              <a:spcBef>
                <a:spcPts val="100"/>
              </a:spcBef>
              <a:tabLst>
                <a:tab pos="5244465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	</a:t>
            </a:r>
            <a:r>
              <a:rPr dirty="0" sz="1200" spc="-5">
                <a:latin typeface="Times New Roman"/>
                <a:cs typeface="Times New Roman"/>
              </a:rPr>
              <a:t>(13)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 marR="508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start this solution process </a:t>
            </a:r>
            <a:r>
              <a:rPr dirty="0" sz="1100">
                <a:latin typeface="Calibri"/>
                <a:cs typeface="Calibri"/>
              </a:rPr>
              <a:t>off </a:t>
            </a:r>
            <a:r>
              <a:rPr dirty="0" sz="1100" spc="-10">
                <a:latin typeface="Calibri"/>
                <a:cs typeface="Calibri"/>
              </a:rPr>
              <a:t>by </a:t>
            </a:r>
            <a:r>
              <a:rPr dirty="0" sz="1100" spc="-5">
                <a:latin typeface="Calibri"/>
                <a:cs typeface="Calibri"/>
              </a:rPr>
              <a:t>noticing that since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three equations all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50" spc="-10">
                <a:latin typeface="Symbol"/>
                <a:cs typeface="Symbol"/>
              </a:rPr>
              <a:t></a:t>
            </a:r>
            <a:r>
              <a:rPr dirty="0" sz="1250" spc="-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 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(10) and </a:t>
            </a:r>
            <a:r>
              <a:rPr dirty="0" sz="1100">
                <a:latin typeface="Calibri"/>
                <a:cs typeface="Calibri"/>
              </a:rPr>
              <a:t>(11)</a:t>
            </a:r>
            <a:r>
              <a:rPr dirty="0" sz="1100" spc="-5">
                <a:latin typeface="Calibri"/>
                <a:cs typeface="Calibri"/>
              </a:rPr>
              <a:t> equal.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35790" y="1825274"/>
            <a:ext cx="108458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92075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87466" y="1788708"/>
            <a:ext cx="75501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8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48023" y="1825275"/>
            <a:ext cx="138811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53390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  </a:t>
            </a:r>
            <a:r>
              <a:rPr dirty="0" sz="1200" spc="5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3285" y="2226436"/>
            <a:ext cx="5786120" cy="1108075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12700" marR="5080">
              <a:lnSpc>
                <a:spcPct val="958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we’ve got two possibilities here.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start </a:t>
            </a:r>
            <a:r>
              <a:rPr dirty="0" sz="1100">
                <a:latin typeface="Calibri"/>
                <a:cs typeface="Calibri"/>
              </a:rPr>
              <a:t>off </a:t>
            </a:r>
            <a:r>
              <a:rPr dirty="0" sz="1100" spc="-5">
                <a:latin typeface="Calibri"/>
                <a:cs typeface="Calibri"/>
              </a:rPr>
              <a:t>with by assuming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 we can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either equation (10)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(11)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must then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 equation (12) we see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turn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21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00">
              <a:latin typeface="Calibri"/>
              <a:cs typeface="Calibri"/>
            </a:endParaRPr>
          </a:p>
          <a:p>
            <a:pPr marL="12700" marR="11493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each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zero.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(13),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remaining </a:t>
            </a:r>
            <a:r>
              <a:rPr dirty="0" sz="1100">
                <a:latin typeface="Calibri"/>
                <a:cs typeface="Calibri"/>
              </a:rPr>
              <a:t>value.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723324" y="3430546"/>
            <a:ext cx="779780" cy="478790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0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0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094916" y="3430546"/>
            <a:ext cx="175895" cy="478790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95"/>
              </a:spcBef>
            </a:pPr>
            <a:r>
              <a:rPr dirty="0" sz="1150" spc="45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dirty="0" sz="1150" spc="45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752225" y="3430546"/>
            <a:ext cx="318770" cy="478790"/>
          </a:xfrm>
          <a:prstGeom prst="rect">
            <a:avLst/>
          </a:prstGeom>
        </p:spPr>
        <p:txBody>
          <a:bodyPr wrap="square" lIns="0" tIns="62865" rIns="0" bIns="0" rtlCol="0" vert="horz">
            <a:spAutoFit/>
          </a:bodyPr>
          <a:lstStyle/>
          <a:p>
            <a:pPr marL="19685">
              <a:lnSpc>
                <a:spcPct val="100000"/>
              </a:lnSpc>
              <a:spcBef>
                <a:spcPts val="49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40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3236" y="4065125"/>
            <a:ext cx="5760720" cy="18110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we’ve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got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possible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solutions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0,1,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0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100">
                <a:latin typeface="Symbol"/>
                <a:cs typeface="Symbol"/>
              </a:rPr>
              <a:t></a:t>
            </a:r>
            <a:r>
              <a:rPr dirty="0" baseline="4629" sz="1800" spc="-150">
                <a:latin typeface="Times New Roman"/>
                <a:cs typeface="Times New Roman"/>
              </a:rPr>
              <a:t>1,</a:t>
            </a:r>
            <a:r>
              <a:rPr dirty="0" baseline="4629" sz="1800" spc="-26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0,0</a:t>
            </a:r>
            <a:r>
              <a:rPr dirty="0" sz="1600">
                <a:latin typeface="Symbol"/>
                <a:cs typeface="Symbol"/>
              </a:rPr>
              <a:t></a:t>
            </a:r>
            <a:r>
              <a:rPr dirty="0" sz="1600" spc="-20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 marR="5080">
              <a:lnSpc>
                <a:spcPct val="114399"/>
              </a:lnSpc>
              <a:spcBef>
                <a:spcPts val="135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possibility,</a:t>
            </a:r>
            <a:r>
              <a:rPr dirty="0" sz="1100" spc="6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5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12700" marR="54610">
              <a:lnSpc>
                <a:spcPct val="105000"/>
              </a:lnSpc>
            </a:pPr>
            <a:r>
              <a:rPr dirty="0" sz="1100" spc="-5">
                <a:latin typeface="Calibri"/>
                <a:cs typeface="Calibri"/>
              </a:rPr>
              <a:t>This first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50" spc="25" i="1">
                <a:latin typeface="Times New Roman"/>
                <a:cs typeface="Times New Roman"/>
              </a:rPr>
              <a:t>x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case 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the constraint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must 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z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1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so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third solution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5">
                <a:latin typeface="Times New Roman"/>
                <a:cs typeface="Times New Roman"/>
              </a:rPr>
              <a:t>0,1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10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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(11)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(12)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1842541" y="5895654"/>
            <a:ext cx="109093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927100" algn="l"/>
              </a:tabLst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99942" y="5859000"/>
            <a:ext cx="75438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59696" y="5895654"/>
            <a:ext cx="135509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52755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73285" y="6277940"/>
            <a:ext cx="5739765" cy="94106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 marR="5080">
              <a:lnSpc>
                <a:spcPct val="1121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we’ve already assumed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the only </a:t>
            </a:r>
            <a:r>
              <a:rPr dirty="0" sz="1100" spc="-5">
                <a:latin typeface="Calibri"/>
                <a:cs typeface="Calibri"/>
              </a:rPr>
              <a:t>possibility is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this also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R="223520">
              <a:lnSpc>
                <a:spcPts val="1205"/>
              </a:lnSpc>
            </a:pP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Using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4715705" y="7418130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079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2953952" y="7292239"/>
            <a:ext cx="38925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55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878388" y="7292239"/>
            <a:ext cx="17589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45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51846" y="7292239"/>
            <a:ext cx="382905" cy="32448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baseline="36231" sz="1725" spc="30">
                <a:latin typeface="Times New Roman"/>
                <a:cs typeface="Times New Roman"/>
              </a:rPr>
              <a:t>1</a:t>
            </a:r>
            <a:endParaRPr baseline="36231" sz="1725">
              <a:latin typeface="Times New Roman"/>
              <a:cs typeface="Times New Roman"/>
            </a:endParaRPr>
          </a:p>
          <a:p>
            <a:pPr algn="r" marR="30480">
              <a:lnSpc>
                <a:spcPts val="1155"/>
              </a:lnSpc>
            </a:pPr>
            <a:r>
              <a:rPr dirty="0" sz="1150" spc="20">
                <a:latin typeface="Times New Roman"/>
                <a:cs typeface="Times New Roman"/>
              </a:rPr>
              <a:t>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2403285" y="7822686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2565211" y="7822686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2727136" y="7822686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962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2308830" y="7613304"/>
            <a:ext cx="5930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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r>
              <a:rPr dirty="0" baseline="4830" sz="1725" spc="-142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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283430" y="7814709"/>
            <a:ext cx="6438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baseline="-7246" sz="1725" spc="22">
                <a:latin typeface="Symbol"/>
                <a:cs typeface="Symbol"/>
              </a:rPr>
              <a:t></a:t>
            </a:r>
            <a:r>
              <a:rPr dirty="0" baseline="-7246" sz="1725" spc="-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</a:t>
            </a:r>
            <a:r>
              <a:rPr dirty="0" sz="1150" spc="-114">
                <a:latin typeface="Times New Roman"/>
                <a:cs typeface="Times New Roman"/>
              </a:rPr>
              <a:t> </a:t>
            </a:r>
            <a:r>
              <a:rPr dirty="0" baseline="-7246" sz="1725" spc="22">
                <a:latin typeface="Symbol"/>
                <a:cs typeface="Symbol"/>
              </a:rPr>
              <a:t></a:t>
            </a:r>
            <a:endParaRPr baseline="-7246" sz="1725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47867" y="7696699"/>
            <a:ext cx="203835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lu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baseline="-14492" sz="1725" spc="22">
                <a:latin typeface="Symbol"/>
                <a:cs typeface="Symbol"/>
              </a:rPr>
              <a:t></a:t>
            </a:r>
            <a:r>
              <a:rPr dirty="0" baseline="-14492" sz="1725">
                <a:latin typeface="Times New Roman"/>
                <a:cs typeface="Times New Roman"/>
              </a:rPr>
              <a:t>  </a:t>
            </a:r>
            <a:r>
              <a:rPr dirty="0" baseline="-14492" sz="1725" spc="187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11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114">
                <a:latin typeface="Times New Roman"/>
                <a:cs typeface="Times New Roman"/>
              </a:rPr>
              <a:t> </a:t>
            </a:r>
            <a:r>
              <a:rPr dirty="0" baseline="-14492" sz="1725" spc="22">
                <a:latin typeface="Symbol"/>
                <a:cs typeface="Symbol"/>
              </a:rPr>
              <a:t></a:t>
            </a:r>
            <a:r>
              <a:rPr dirty="0" baseline="-14492" sz="1725" spc="-15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73327" y="8184908"/>
            <a:ext cx="5775325" cy="706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setting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finish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(10)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(12)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setting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(11)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(12)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914400" y="914399"/>
            <a:ext cx="5943600" cy="7980045"/>
          </a:xfrm>
          <a:custGeom>
            <a:avLst/>
            <a:gdLst/>
            <a:ahLst/>
            <a:cxnLst/>
            <a:rect l="l" t="t" r="r" b="b"/>
            <a:pathLst>
              <a:path w="5943600" h="798004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973568"/>
                </a:lnTo>
                <a:lnTo>
                  <a:pt x="6096" y="797356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7973568"/>
                </a:lnTo>
                <a:lnTo>
                  <a:pt x="0" y="7979664"/>
                </a:lnTo>
                <a:lnTo>
                  <a:pt x="6096" y="7979664"/>
                </a:lnTo>
                <a:lnTo>
                  <a:pt x="5937504" y="7979664"/>
                </a:lnTo>
                <a:lnTo>
                  <a:pt x="5943600" y="7979664"/>
                </a:lnTo>
                <a:lnTo>
                  <a:pt x="5943600" y="797356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842579" y="848554"/>
            <a:ext cx="460375" cy="5346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 indent="6985">
              <a:lnSpc>
                <a:spcPct val="1391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yz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xy </a:t>
            </a:r>
            <a:r>
              <a:rPr dirty="0" sz="1200" spc="-285" i="1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xz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56971" y="848557"/>
            <a:ext cx="175895" cy="53467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99980" y="868955"/>
            <a:ext cx="754380" cy="53467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9685">
              <a:lnSpc>
                <a:spcPct val="100000"/>
              </a:lnSpc>
              <a:spcBef>
                <a:spcPts val="24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35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4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59544" y="848557"/>
            <a:ext cx="1358265" cy="53467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65"/>
              </a:spcBef>
              <a:tabLst>
                <a:tab pos="460375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25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3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65"/>
              </a:spcBef>
              <a:tabLst>
                <a:tab pos="452755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2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3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73327" y="1575253"/>
            <a:ext cx="5705475" cy="70612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11430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situation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these </a:t>
            </a:r>
            <a:r>
              <a:rPr dirty="0" sz="1100">
                <a:latin typeface="Calibri"/>
                <a:cs typeface="Calibri"/>
              </a:rPr>
              <a:t>cases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arrive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whether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minimums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2046664" y="2921046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8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2208427" y="2921045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8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2370190" y="2921044"/>
            <a:ext cx="81280" cy="0"/>
          </a:xfrm>
          <a:custGeom>
            <a:avLst/>
            <a:gdLst/>
            <a:ahLst/>
            <a:cxnLst/>
            <a:rect l="l" t="t" r="r" b="b"/>
            <a:pathLst>
              <a:path w="81280" h="0">
                <a:moveTo>
                  <a:pt x="0" y="0"/>
                </a:moveTo>
                <a:lnTo>
                  <a:pt x="80881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2687372" y="2921044"/>
            <a:ext cx="168910" cy="0"/>
          </a:xfrm>
          <a:custGeom>
            <a:avLst/>
            <a:gdLst/>
            <a:ahLst/>
            <a:cxnLst/>
            <a:rect l="l" t="t" r="r" b="b"/>
            <a:pathLst>
              <a:path w="168910" h="0">
                <a:moveTo>
                  <a:pt x="0" y="0"/>
                </a:moveTo>
                <a:lnTo>
                  <a:pt x="16889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4713959" y="2441222"/>
            <a:ext cx="9175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30">
                <a:latin typeface="Times New Roman"/>
                <a:cs typeface="Times New Roman"/>
              </a:rPr>
              <a:t>A</a:t>
            </a:r>
            <a:r>
              <a:rPr dirty="0" sz="1200" spc="-20">
                <a:latin typeface="Times New Roman"/>
                <a:cs typeface="Times New Roman"/>
              </a:rPr>
              <a:t>l</a:t>
            </a:r>
            <a:r>
              <a:rPr dirty="0" sz="1200" spc="-5">
                <a:latin typeface="Times New Roman"/>
                <a:cs typeface="Times New Roman"/>
              </a:rPr>
              <a:t>l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Mini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s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714111" y="2794043"/>
            <a:ext cx="6578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M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xi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73468" y="2257786"/>
            <a:ext cx="3597275" cy="41275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125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maximums.</a:t>
            </a:r>
            <a:endParaRPr sz="1100">
              <a:latin typeface="Calibri"/>
              <a:cs typeface="Calibri"/>
            </a:endParaRPr>
          </a:p>
          <a:p>
            <a:pPr marL="898525">
              <a:lnSpc>
                <a:spcPts val="1789"/>
              </a:lnSpc>
              <a:tabLst>
                <a:tab pos="1897380" algn="l"/>
                <a:tab pos="283972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821412" y="2709905"/>
            <a:ext cx="102679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911860" algn="l"/>
              </a:tabLst>
            </a:pPr>
            <a:r>
              <a:rPr dirty="0" baseline="-30092" sz="1800" spc="-7" i="1">
                <a:latin typeface="Times New Roman"/>
                <a:cs typeface="Times New Roman"/>
              </a:rPr>
              <a:t>f</a:t>
            </a:r>
            <a:r>
              <a:rPr dirty="0" baseline="-30092" sz="1800" spc="14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56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56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-1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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52288" y="2834919"/>
            <a:ext cx="844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110855" y="2794043"/>
            <a:ext cx="5772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6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650">
                <a:latin typeface="Times New Roman"/>
                <a:cs typeface="Times New Roman"/>
              </a:rPr>
              <a:t> </a:t>
            </a:r>
            <a:r>
              <a:rPr dirty="0" baseline="-13888" sz="1800" spc="-7">
                <a:latin typeface="Symbol"/>
                <a:cs typeface="Symbol"/>
              </a:rPr>
              <a:t></a:t>
            </a:r>
            <a:r>
              <a:rPr dirty="0" baseline="-13888" sz="18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926888" y="2913105"/>
            <a:ext cx="9607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769620" algn="l"/>
              </a:tabLst>
            </a:pPr>
            <a:r>
              <a:rPr dirty="0" baseline="-6944" sz="1800" spc="-7">
                <a:latin typeface="Symbol"/>
                <a:cs typeface="Symbol"/>
              </a:rPr>
              <a:t></a:t>
            </a:r>
            <a:r>
              <a:rPr dirty="0" baseline="-6944" sz="18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3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3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25">
                <a:latin typeface="Times New Roman"/>
                <a:cs typeface="Times New Roman"/>
              </a:rPr>
              <a:t> </a:t>
            </a:r>
            <a:r>
              <a:rPr dirty="0" baseline="-6944" sz="1800" spc="-7">
                <a:latin typeface="Symbol"/>
                <a:cs typeface="Symbol"/>
              </a:rPr>
              <a:t></a:t>
            </a:r>
            <a:r>
              <a:rPr dirty="0" baseline="-6944" sz="1800" spc="-7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27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73309" y="3285181"/>
            <a:ext cx="5723890" cy="12452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maximum </a:t>
            </a:r>
            <a:r>
              <a:rPr dirty="0" sz="1100">
                <a:latin typeface="Calibri"/>
                <a:cs typeface="Calibri"/>
              </a:rPr>
              <a:t>occurs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once 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 </a:t>
            </a:r>
            <a:r>
              <a:rPr dirty="0" sz="1100">
                <a:latin typeface="Calibri"/>
                <a:cs typeface="Calibri"/>
              </a:rPr>
              <a:t>times.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4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as well that we never really used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assumption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spc="15">
                <a:latin typeface="Times New Roman"/>
                <a:cs typeface="Times New Roman"/>
              </a:rPr>
              <a:t>,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25">
                <a:latin typeface="Times New Roman"/>
                <a:cs typeface="Times New Roman"/>
              </a:rPr>
              <a:t>, </a:t>
            </a:r>
            <a:r>
              <a:rPr dirty="0" sz="1150" spc="15" i="1">
                <a:latin typeface="Times New Roman"/>
                <a:cs typeface="Times New Roman"/>
              </a:rPr>
              <a:t>z </a:t>
            </a:r>
            <a:r>
              <a:rPr dirty="0" sz="1150" spc="20">
                <a:latin typeface="Symbol"/>
                <a:cs typeface="Symbol"/>
              </a:rPr>
              <a:t></a:t>
            </a:r>
            <a:r>
              <a:rPr dirty="0" sz="1150" spc="20">
                <a:latin typeface="Times New Roman"/>
                <a:cs typeface="Times New Roman"/>
              </a:rPr>
              <a:t> 0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actual solution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problem.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used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guarantee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see why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take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wouldn’t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difficult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>
                <a:latin typeface="Calibri"/>
                <a:cs typeface="Calibri"/>
              </a:rPr>
              <a:t> both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smaller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560642" y="4626806"/>
            <a:ext cx="2814320" cy="534670"/>
          </a:xfrm>
          <a:prstGeom prst="rect">
            <a:avLst/>
          </a:prstGeom>
        </p:spPr>
        <p:txBody>
          <a:bodyPr wrap="square" lIns="0" tIns="84455" rIns="0" bIns="0" rtlCol="0" vert="horz">
            <a:spAutoFit/>
          </a:bodyPr>
          <a:lstStyle/>
          <a:p>
            <a:pPr algn="r" marR="26034">
              <a:lnSpc>
                <a:spcPct val="100000"/>
              </a:lnSpc>
              <a:spcBef>
                <a:spcPts val="66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 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  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100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r" marR="5080">
              <a:lnSpc>
                <a:spcPct val="100000"/>
              </a:lnSpc>
              <a:spcBef>
                <a:spcPts val="565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 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5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101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  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50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101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63417" y="4647206"/>
            <a:ext cx="1652270" cy="534670"/>
          </a:xfrm>
          <a:prstGeom prst="rect">
            <a:avLst/>
          </a:prstGeom>
        </p:spPr>
        <p:txBody>
          <a:bodyPr wrap="square" lIns="0" tIns="304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10000</a:t>
            </a:r>
            <a:endParaRPr baseline="4629" sz="1800">
              <a:latin typeface="Times New Roman"/>
              <a:cs typeface="Times New Roman"/>
            </a:endParaRPr>
          </a:p>
          <a:p>
            <a:pPr marL="33655">
              <a:lnSpc>
                <a:spcPct val="100000"/>
              </a:lnSpc>
              <a:spcBef>
                <a:spcPts val="145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5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10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252500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914400" y="914399"/>
            <a:ext cx="5943600" cy="5148580"/>
          </a:xfrm>
          <a:custGeom>
            <a:avLst/>
            <a:gdLst/>
            <a:ahLst/>
            <a:cxnLst/>
            <a:rect l="l" t="t" r="r" b="b"/>
            <a:pathLst>
              <a:path w="5943600" h="51485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141976"/>
                </a:lnTo>
                <a:lnTo>
                  <a:pt x="6096" y="514197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5141976"/>
                </a:lnTo>
                <a:lnTo>
                  <a:pt x="0" y="5148072"/>
                </a:lnTo>
                <a:lnTo>
                  <a:pt x="6096" y="5148072"/>
                </a:lnTo>
                <a:lnTo>
                  <a:pt x="5937504" y="5148072"/>
                </a:lnTo>
                <a:lnTo>
                  <a:pt x="5943600" y="5148072"/>
                </a:lnTo>
                <a:lnTo>
                  <a:pt x="5943600" y="51419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01700" y="5353303"/>
            <a:ext cx="5889625" cy="1594485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83820" marR="9017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 examples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too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smaller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1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 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eliminating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-5">
                <a:latin typeface="Calibri"/>
                <a:cs typeface="Calibri"/>
              </a:rPr>
              <a:t> values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5800"/>
              </a:lnSpc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address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method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Lagrange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Multipliers.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minimum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we did not find is all the locations </a:t>
            </a: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absolute minimum.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example, </a:t>
            </a:r>
            <a:r>
              <a:rPr dirty="0" sz="1100">
                <a:latin typeface="Calibri"/>
                <a:cs typeface="Calibri"/>
              </a:rPr>
              <a:t>assuming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>
                <a:latin typeface="Times New Roman"/>
                <a:cs typeface="Times New Roman"/>
              </a:rPr>
              <a:t>,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25">
                <a:latin typeface="Times New Roman"/>
                <a:cs typeface="Times New Roman"/>
              </a:rPr>
              <a:t>, </a:t>
            </a:r>
            <a:r>
              <a:rPr dirty="0" sz="1150" spc="15" i="1">
                <a:latin typeface="Times New Roman"/>
                <a:cs typeface="Times New Roman"/>
              </a:rPr>
              <a:t>z </a:t>
            </a:r>
            <a:r>
              <a:rPr dirty="0" sz="1150" spc="20">
                <a:latin typeface="Symbol"/>
                <a:cs typeface="Symbol"/>
              </a:rPr>
              <a:t></a:t>
            </a:r>
            <a:r>
              <a:rPr dirty="0" sz="1150" spc="2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consider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sets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15851" y="7061246"/>
            <a:ext cx="495934" cy="79502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54"/>
              </a:spcBef>
            </a:pP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60"/>
              </a:spcBef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847427" y="7040688"/>
            <a:ext cx="1014730" cy="7950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12700" marR="5080">
              <a:lnSpc>
                <a:spcPct val="140200"/>
              </a:lnSpc>
              <a:spcBef>
                <a:spcPts val="100"/>
              </a:spcBef>
            </a:pPr>
            <a:r>
              <a:rPr dirty="0" sz="1200" spc="-10">
                <a:latin typeface="Times New Roman"/>
                <a:cs typeface="Times New Roman"/>
              </a:rPr>
              <a:t>w</a:t>
            </a:r>
            <a:r>
              <a:rPr dirty="0" sz="1200" spc="-5">
                <a:latin typeface="Times New Roman"/>
                <a:cs typeface="Times New Roman"/>
              </a:rPr>
              <a:t>h</a:t>
            </a:r>
            <a:r>
              <a:rPr dirty="0" sz="1200" spc="-15">
                <a:latin typeface="Times New Roman"/>
                <a:cs typeface="Times New Roman"/>
              </a:rPr>
              <a:t>er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  </a:t>
            </a:r>
            <a:r>
              <a:rPr dirty="0" sz="1200" spc="-10">
                <a:latin typeface="Times New Roman"/>
                <a:cs typeface="Times New Roman"/>
              </a:rPr>
              <a:t>w</a:t>
            </a:r>
            <a:r>
              <a:rPr dirty="0" sz="1200" spc="-5">
                <a:latin typeface="Times New Roman"/>
                <a:cs typeface="Times New Roman"/>
              </a:rPr>
              <a:t>h</a:t>
            </a:r>
            <a:r>
              <a:rPr dirty="0" sz="1200" spc="-15">
                <a:latin typeface="Times New Roman"/>
                <a:cs typeface="Times New Roman"/>
              </a:rPr>
              <a:t>er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  </a:t>
            </a:r>
            <a:r>
              <a:rPr dirty="0" sz="1200" spc="-10">
                <a:latin typeface="Times New Roman"/>
                <a:cs typeface="Times New Roman"/>
              </a:rPr>
              <a:t>w</a:t>
            </a:r>
            <a:r>
              <a:rPr dirty="0" sz="1200" spc="-5">
                <a:latin typeface="Times New Roman"/>
                <a:cs typeface="Times New Roman"/>
              </a:rPr>
              <a:t>h</a:t>
            </a:r>
            <a:r>
              <a:rPr dirty="0" sz="1200" spc="-15">
                <a:latin typeface="Times New Roman"/>
                <a:cs typeface="Times New Roman"/>
              </a:rPr>
              <a:t>er</a:t>
            </a:r>
            <a:r>
              <a:rPr dirty="0" sz="1200" spc="-5">
                <a:latin typeface="Times New Roman"/>
                <a:cs typeface="Times New Roman"/>
              </a:rPr>
              <a:t>e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24" y="8027826"/>
            <a:ext cx="5911850" cy="1045844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413384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zero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minimum.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algn="just"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what is going on?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from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previous section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had </a:t>
            </a:r>
            <a:r>
              <a:rPr dirty="0" sz="1100">
                <a:latin typeface="Calibri"/>
                <a:cs typeface="Calibri"/>
              </a:rPr>
              <a:t>to check </a:t>
            </a:r>
            <a:r>
              <a:rPr dirty="0" sz="1100" spc="-5">
                <a:latin typeface="Calibri"/>
                <a:cs typeface="Calibri"/>
              </a:rPr>
              <a:t>both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critical points and 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boundaries to </a:t>
            </a:r>
            <a:r>
              <a:rPr dirty="0" sz="1100">
                <a:latin typeface="Calibri"/>
                <a:cs typeface="Calibri"/>
              </a:rPr>
              <a:t>make </a:t>
            </a:r>
            <a:r>
              <a:rPr dirty="0" sz="1100" spc="-5">
                <a:latin typeface="Calibri"/>
                <a:cs typeface="Calibri"/>
              </a:rPr>
              <a:t>sure we had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>
                <a:latin typeface="Calibri"/>
                <a:cs typeface="Calibri"/>
              </a:rPr>
              <a:t>was </a:t>
            </a:r>
            <a:r>
              <a:rPr dirty="0" sz="1100" spc="-5">
                <a:latin typeface="Calibri"/>
                <a:cs typeface="Calibri"/>
              </a:rPr>
              <a:t>true </a:t>
            </a:r>
            <a:r>
              <a:rPr dirty="0" sz="1100" spc="-10">
                <a:latin typeface="Calibri"/>
                <a:cs typeface="Calibri"/>
              </a:rPr>
              <a:t>in </a:t>
            </a:r>
            <a:r>
              <a:rPr dirty="0" sz="1100" spc="-5">
                <a:latin typeface="Calibri"/>
                <a:cs typeface="Calibri"/>
              </a:rPr>
              <a:t>Calculus I.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had to </a:t>
            </a:r>
            <a:r>
              <a:rPr dirty="0" sz="1100">
                <a:latin typeface="Calibri"/>
                <a:cs typeface="Calibri"/>
              </a:rPr>
              <a:t> check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end 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make sure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absolute extrema.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39" y="1064713"/>
            <a:ext cx="5968365" cy="486854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marL="12700" marR="41910">
              <a:lnSpc>
                <a:spcPct val="101499"/>
              </a:lnSpc>
              <a:spcBef>
                <a:spcPts val="85"/>
              </a:spcBef>
            </a:pP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turns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locations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method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Lagrange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find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locations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 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account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might luck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guarantee that).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marL="12700" marR="224790">
              <a:lnSpc>
                <a:spcPct val="1022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Lagrange Multiplier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method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 what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example that means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6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endParaRPr sz="1100">
              <a:latin typeface="Calibri"/>
              <a:cs typeface="Calibri"/>
            </a:endParaRPr>
          </a:p>
          <a:p>
            <a:pPr marL="12700" marR="20955" indent="30480">
              <a:lnSpc>
                <a:spcPct val="107000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5">
                <a:latin typeface="Symbol"/>
                <a:cs typeface="Symbol"/>
              </a:rPr>
              <a:t>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1</a:t>
            </a:r>
            <a:r>
              <a:rPr dirty="0" sz="1100" spc="40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Times New Roman"/>
                <a:cs typeface="Times New Roman"/>
              </a:rPr>
              <a:t>1</a:t>
            </a:r>
            <a:r>
              <a:rPr dirty="0" sz="1100" spc="35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minimum.  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later three cases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 two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 </a:t>
            </a:r>
            <a:r>
              <a:rPr dirty="0" sz="1100">
                <a:latin typeface="Calibri"/>
                <a:cs typeface="Calibri"/>
              </a:rPr>
              <a:t>(to </a:t>
            </a:r>
            <a:r>
              <a:rPr dirty="0" sz="1100" spc="-5">
                <a:latin typeface="Calibri"/>
                <a:cs typeface="Calibri"/>
              </a:rPr>
              <a:t>meet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constraint) and</a:t>
            </a:r>
            <a:r>
              <a:rPr dirty="0" sz="1100">
                <a:latin typeface="Calibri"/>
                <a:cs typeface="Calibri"/>
              </a:rPr>
              <a:t> those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found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won’t.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>
                <a:latin typeface="Calibri"/>
                <a:cs typeface="Calibri"/>
              </a:rPr>
              <a:t> 2 </a:t>
            </a:r>
            <a:r>
              <a:rPr dirty="0" sz="1100" spc="-5">
                <a:latin typeface="Calibri"/>
                <a:cs typeface="Calibri"/>
              </a:rPr>
              <a:t>above,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example,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extrema</a:t>
            </a:r>
            <a:r>
              <a:rPr dirty="0" sz="1100" spc="-5">
                <a:latin typeface="Calibri"/>
                <a:cs typeface="Calibri"/>
              </a:rPr>
              <a:t> (we’ll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2700" marR="52069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location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particular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any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interested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66040">
              <a:lnSpc>
                <a:spcPct val="1016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</a:t>
            </a:r>
            <a:r>
              <a:rPr dirty="0" sz="1100" spc="-5">
                <a:latin typeface="Calibri"/>
                <a:cs typeface="Calibri"/>
              </a:rPr>
              <a:t>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move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slightly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topic. 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we’ve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 looked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types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nearly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we’ve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between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types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 and</a:t>
            </a:r>
            <a:r>
              <a:rPr dirty="0" sz="1100">
                <a:latin typeface="Calibri"/>
                <a:cs typeface="Calibri"/>
              </a:rPr>
              <a:t> check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Lagrange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Multipliers.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work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kinds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 work.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17447" y="6105144"/>
            <a:ext cx="5937885" cy="277114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755"/>
              </a:lnSpc>
            </a:pPr>
            <a:r>
              <a:rPr dirty="0" baseline="4629" sz="1800" b="1" i="1">
                <a:latin typeface="Times New Roman"/>
                <a:cs typeface="Times New Roman"/>
              </a:rPr>
              <a:t>Example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4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values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4</a:t>
            </a:r>
            <a:r>
              <a:rPr dirty="0" baseline="4629" sz="1800" spc="60" i="1">
                <a:latin typeface="Times New Roman"/>
                <a:cs typeface="Times New Roman"/>
              </a:rPr>
              <a:t>x</a:t>
            </a:r>
            <a:r>
              <a:rPr dirty="0" baseline="51587" sz="1050" spc="60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10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y</a:t>
            </a:r>
            <a:r>
              <a:rPr dirty="0" baseline="51587" sz="1050" spc="52">
                <a:latin typeface="Times New Roman"/>
                <a:cs typeface="Times New Roman"/>
              </a:rPr>
              <a:t>2 </a:t>
            </a:r>
            <a:r>
              <a:rPr dirty="0" baseline="51587" sz="1050" spc="7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disk</a:t>
            </a:r>
            <a:endParaRPr baseline="5050" sz="1650">
              <a:latin typeface="Calibri"/>
              <a:cs typeface="Calibri"/>
            </a:endParaRPr>
          </a:p>
          <a:p>
            <a:pPr marL="99695">
              <a:lnSpc>
                <a:spcPct val="100000"/>
              </a:lnSpc>
              <a:spcBef>
                <a:spcPts val="40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 marR="38227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 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closed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region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Extreme</a:t>
            </a:r>
            <a:r>
              <a:rPr dirty="0" sz="1100" spc="1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Value</a:t>
            </a:r>
            <a:r>
              <a:rPr dirty="0" sz="1100" spc="1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Theorem</a:t>
            </a:r>
            <a:r>
              <a:rPr dirty="0" sz="110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minimum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exist.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68580" marR="82550" indent="-63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constraint).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enough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derivatives.</a:t>
            </a:r>
            <a:endParaRPr sz="1100">
              <a:latin typeface="Calibri"/>
              <a:cs typeface="Calibri"/>
            </a:endParaRPr>
          </a:p>
          <a:p>
            <a:pPr algn="ctr" marR="287020">
              <a:lnSpc>
                <a:spcPct val="100000"/>
              </a:lnSpc>
              <a:spcBef>
                <a:spcPts val="110"/>
              </a:spcBef>
              <a:tabLst>
                <a:tab pos="892810" algn="l"/>
                <a:tab pos="1421130" algn="l"/>
                <a:tab pos="2264410" algn="l"/>
                <a:tab pos="2893060" algn="l"/>
              </a:tabLst>
            </a:pPr>
            <a:r>
              <a:rPr dirty="0" sz="1200" spc="85" i="1">
                <a:latin typeface="Times New Roman"/>
                <a:cs typeface="Times New Roman"/>
              </a:rPr>
              <a:t>f</a:t>
            </a:r>
            <a:r>
              <a:rPr dirty="0" baseline="-23809" sz="1050" spc="-7" i="1">
                <a:latin typeface="Times New Roman"/>
                <a:cs typeface="Times New Roman"/>
              </a:rPr>
              <a:t>x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55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5">
                <a:latin typeface="Times New Roman"/>
                <a:cs typeface="Times New Roman"/>
              </a:rPr>
              <a:t>8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algn="ctr" marR="277495">
              <a:lnSpc>
                <a:spcPct val="100000"/>
              </a:lnSpc>
              <a:spcBef>
                <a:spcPts val="409"/>
              </a:spcBef>
              <a:tabLst>
                <a:tab pos="892810" algn="l"/>
                <a:tab pos="1354455" algn="l"/>
                <a:tab pos="2264410" algn="l"/>
                <a:tab pos="2900045" algn="l"/>
              </a:tabLst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-185" i="1">
                <a:latin typeface="Times New Roman"/>
                <a:cs typeface="Times New Roman"/>
              </a:rPr>
              <a:t> </a:t>
            </a:r>
            <a:r>
              <a:rPr dirty="0" baseline="-23809" sz="1050" spc="-7" i="1">
                <a:latin typeface="Times New Roman"/>
                <a:cs typeface="Times New Roman"/>
              </a:rPr>
              <a:t>y</a:t>
            </a:r>
            <a:r>
              <a:rPr dirty="0" baseline="-23809" sz="1050" i="1">
                <a:latin typeface="Times New Roman"/>
                <a:cs typeface="Times New Roman"/>
              </a:rPr>
              <a:t> </a:t>
            </a:r>
            <a:r>
              <a:rPr dirty="0" baseline="-23809" sz="1050" spc="112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20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only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critical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0</a:t>
            </a:r>
            <a:r>
              <a:rPr dirty="0" sz="1600" spc="-35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satisfy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inequality.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60627" y="900175"/>
            <a:ext cx="5788660" cy="136271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25400" marR="304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Lagrange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treat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 finding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</a:t>
            </a:r>
            <a:r>
              <a:rPr dirty="0" sz="1100">
                <a:latin typeface="Calibri"/>
                <a:cs typeface="Calibri"/>
              </a:rPr>
              <a:t> points.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25400">
              <a:lnSpc>
                <a:spcPts val="129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 marL="2625725">
              <a:lnSpc>
                <a:spcPts val="1470"/>
              </a:lnSpc>
            </a:pPr>
            <a:r>
              <a:rPr dirty="0" sz="1200" spc="25">
                <a:latin typeface="Times New Roman"/>
                <a:cs typeface="Times New Roman"/>
              </a:rPr>
              <a:t>8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2</a:t>
            </a:r>
            <a:r>
              <a:rPr dirty="0" sz="1250" spc="25">
                <a:latin typeface="Symbol"/>
                <a:cs typeface="Symbol"/>
              </a:rPr>
              <a:t>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2538095">
              <a:lnSpc>
                <a:spcPct val="100000"/>
              </a:lnSpc>
              <a:spcBef>
                <a:spcPts val="300"/>
              </a:spcBef>
            </a:pPr>
            <a:r>
              <a:rPr dirty="0" sz="1200" spc="-5">
                <a:latin typeface="Times New Roman"/>
                <a:cs typeface="Times New Roman"/>
              </a:rPr>
              <a:t>20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2357120">
              <a:lnSpc>
                <a:spcPct val="100000"/>
              </a:lnSpc>
              <a:spcBef>
                <a:spcPts val="495"/>
              </a:spcBef>
            </a:pP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86027" y="2439360"/>
            <a:ext cx="2097405" cy="42290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126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marL="1262380">
              <a:lnSpc>
                <a:spcPts val="1860"/>
              </a:lnSpc>
            </a:pP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24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627642" y="2629847"/>
            <a:ext cx="1631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227681" y="2621722"/>
            <a:ext cx="1001394" cy="2209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66421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50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	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027" y="3034423"/>
            <a:ext cx="3113405" cy="2127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 spc="-15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st</a:t>
            </a:r>
            <a:r>
              <a:rPr dirty="0" sz="1100" spc="-15">
                <a:latin typeface="Calibri"/>
                <a:cs typeface="Calibri"/>
              </a:rPr>
              <a:t>r</a:t>
            </a:r>
            <a:r>
              <a:rPr dirty="0" sz="1100" spc="-5">
                <a:latin typeface="Calibri"/>
                <a:cs typeface="Calibri"/>
              </a:rPr>
              <a:t>ain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>
                <a:latin typeface="Calibri"/>
                <a:cs typeface="Calibri"/>
              </a:rPr>
              <a:t>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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1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766710" y="3590656"/>
            <a:ext cx="16383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317927" y="3590654"/>
            <a:ext cx="313690" cy="205104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85985" y="3400249"/>
            <a:ext cx="2710180" cy="59690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ts val="155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5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3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4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us,</a:t>
            </a:r>
            <a:endParaRPr sz="1100">
              <a:latin typeface="Calibri"/>
              <a:cs typeface="Calibri"/>
            </a:endParaRPr>
          </a:p>
          <a:p>
            <a:pPr algn="r" marR="297180">
              <a:lnSpc>
                <a:spcPts val="1370"/>
              </a:lnSpc>
            </a:pPr>
            <a:r>
              <a:rPr dirty="0" sz="1150" spc="25">
                <a:latin typeface="Times New Roman"/>
                <a:cs typeface="Times New Roman"/>
              </a:rPr>
              <a:t>20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8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st</a:t>
            </a:r>
            <a:r>
              <a:rPr dirty="0" sz="1100" spc="-5">
                <a:latin typeface="Calibri"/>
                <a:cs typeface="Calibri"/>
              </a:rPr>
              <a:t>rain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ll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85985" y="4166028"/>
            <a:ext cx="5655945" cy="11328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we’d </a:t>
            </a:r>
            <a:r>
              <a:rPr dirty="0" sz="1100" spc="-5">
                <a:latin typeface="Calibri"/>
                <a:cs typeface="Calibri"/>
              </a:rPr>
              <a:t>performed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analysis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arrive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Lagrange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Multipliers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us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four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check </a:t>
            </a:r>
            <a:r>
              <a:rPr dirty="0" baseline="5050" sz="1650">
                <a:latin typeface="Calibri"/>
                <a:cs typeface="Calibri"/>
              </a:rPr>
              <a:t>:</a:t>
            </a:r>
            <a:r>
              <a:rPr dirty="0" baseline="5050" sz="1650" spc="-157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2</a:t>
            </a:r>
            <a:r>
              <a:rPr dirty="0" sz="1600" spc="-35">
                <a:latin typeface="Symbol"/>
                <a:cs typeface="Symbol"/>
              </a:rPr>
              <a:t></a:t>
            </a:r>
            <a:r>
              <a:rPr dirty="0" sz="1600" spc="-2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44">
                <a:latin typeface="Symbol"/>
                <a:cs typeface="Symbol"/>
              </a:rPr>
              <a:t></a:t>
            </a:r>
            <a:r>
              <a:rPr dirty="0" baseline="4629" sz="1800" spc="-44">
                <a:latin typeface="Times New Roman"/>
                <a:cs typeface="Times New Roman"/>
              </a:rPr>
              <a:t>2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17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2,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52">
                <a:latin typeface="Times New Roman"/>
                <a:cs typeface="Times New Roman"/>
              </a:rPr>
              <a:t>0</a:t>
            </a:r>
            <a:r>
              <a:rPr dirty="0" sz="1600" spc="-35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Symbol"/>
                <a:cs typeface="Symbol"/>
              </a:rPr>
              <a:t></a:t>
            </a:r>
            <a:r>
              <a:rPr dirty="0" baseline="4629" sz="1800" spc="-30">
                <a:latin typeface="Times New Roman"/>
                <a:cs typeface="Times New Roman"/>
              </a:rPr>
              <a:t>2,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0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17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R="5080">
              <a:lnSpc>
                <a:spcPct val="101800"/>
              </a:lnSpc>
              <a:spcBef>
                <a:spcPts val="155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>
                <a:latin typeface="Calibri"/>
                <a:cs typeface="Calibri"/>
              </a:rPr>
              <a:t> with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critical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330243" y="5294275"/>
            <a:ext cx="6216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Mini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30211" y="5807037"/>
            <a:ext cx="6451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M</a:t>
            </a:r>
            <a:r>
              <a:rPr dirty="0" sz="1200" spc="-15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xi</a:t>
            </a:r>
            <a:r>
              <a:rPr dirty="0" sz="1200" spc="-20">
                <a:latin typeface="Times New Roman"/>
                <a:cs typeface="Times New Roman"/>
              </a:rPr>
              <a:t>m</a:t>
            </a:r>
            <a:r>
              <a:rPr dirty="0" sz="1200" spc="-5">
                <a:latin typeface="Times New Roman"/>
                <a:cs typeface="Times New Roman"/>
              </a:rPr>
              <a:t>um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519908" y="5241338"/>
            <a:ext cx="1419225" cy="79502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5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16</a:t>
            </a:r>
            <a:endParaRPr baseline="4629" sz="18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914400" y="914399"/>
            <a:ext cx="5943600" cy="5491480"/>
          </a:xfrm>
          <a:custGeom>
            <a:avLst/>
            <a:gdLst/>
            <a:ahLst/>
            <a:cxnLst/>
            <a:rect l="l" t="t" r="r" b="b"/>
            <a:pathLst>
              <a:path w="5943600" h="549148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5484876"/>
                </a:lnTo>
                <a:lnTo>
                  <a:pt x="6096" y="548487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5484876"/>
                </a:lnTo>
                <a:lnTo>
                  <a:pt x="0" y="5490972"/>
                </a:lnTo>
                <a:lnTo>
                  <a:pt x="6096" y="5490972"/>
                </a:lnTo>
                <a:lnTo>
                  <a:pt x="5937504" y="5490972"/>
                </a:lnTo>
                <a:lnTo>
                  <a:pt x="5943600" y="5490972"/>
                </a:lnTo>
                <a:lnTo>
                  <a:pt x="5943600" y="548487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901693" y="6208267"/>
            <a:ext cx="5915660" cy="23882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8382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minimum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interior</a:t>
            </a:r>
            <a:r>
              <a:rPr dirty="0" sz="1100">
                <a:latin typeface="Calibri"/>
                <a:cs typeface="Calibri"/>
              </a:rPr>
              <a:t> 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maximum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boundary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disk.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naturally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extend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to</a:t>
            </a:r>
            <a:r>
              <a:rPr dirty="0" sz="1100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constraints.</a:t>
            </a:r>
            <a:endParaRPr sz="1100">
              <a:latin typeface="Calibri"/>
              <a:cs typeface="Calibri"/>
            </a:endParaRPr>
          </a:p>
          <a:p>
            <a:pPr marL="12700" marR="244475">
              <a:lnSpc>
                <a:spcPct val="112500"/>
              </a:lnSpc>
              <a:spcBef>
                <a:spcPts val="985"/>
              </a:spcBef>
            </a:pP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want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optimize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3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constraints</a:t>
            </a:r>
            <a:r>
              <a:rPr dirty="0" baseline="5050" sz="1650" spc="33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r>
              <a:rPr dirty="0" baseline="4629" sz="1800" spc="27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7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4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spc="52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system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Calibri"/>
              <a:cs typeface="Calibri"/>
            </a:endParaRPr>
          </a:p>
          <a:p>
            <a:pPr marL="1612900" marR="1905635" indent="-100330">
              <a:lnSpc>
                <a:spcPct val="108500"/>
              </a:lnSpc>
            </a:pP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-22">
                <a:latin typeface="Symbol"/>
                <a:cs typeface="Symbol"/>
              </a:rPr>
              <a:t></a:t>
            </a: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5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444" sz="1875" spc="-75">
                <a:latin typeface="Symbol"/>
                <a:cs typeface="Symbol"/>
              </a:rPr>
              <a:t></a:t>
            </a: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c</a:t>
            </a:r>
            <a:endParaRPr baseline="4629" sz="1800">
              <a:latin typeface="Times New Roman"/>
              <a:cs typeface="Times New Roman"/>
            </a:endParaRPr>
          </a:p>
          <a:p>
            <a:pPr marL="1622425">
              <a:lnSpc>
                <a:spcPct val="100000"/>
              </a:lnSpc>
              <a:spcBef>
                <a:spcPts val="1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h</a:t>
            </a:r>
            <a:r>
              <a:rPr dirty="0" baseline="4629" sz="1800" spc="-25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endParaRPr baseline="4629" sz="18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6300" y="894080"/>
            <a:ext cx="5951220" cy="281940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just" marL="38100" marR="45085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-5">
                <a:latin typeface="Calibri"/>
                <a:cs typeface="Calibri"/>
              </a:rPr>
              <a:t>two Lagrange Multipliers.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equation really is three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 spc="-10">
                <a:latin typeface="Calibri"/>
                <a:cs typeface="Calibri"/>
              </a:rPr>
              <a:t>as </a:t>
            </a:r>
            <a:r>
              <a:rPr dirty="0" sz="1100" spc="-5">
                <a:latin typeface="Calibri"/>
                <a:cs typeface="Calibri"/>
              </a:rPr>
              <a:t>we saw in the previous examples.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see an example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this kind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optimization </a:t>
            </a:r>
            <a:r>
              <a:rPr dirty="0" sz="1100">
                <a:latin typeface="Calibri"/>
                <a:cs typeface="Calibri"/>
              </a:rPr>
              <a:t>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109220">
              <a:lnSpc>
                <a:spcPct val="100000"/>
              </a:lnSpc>
            </a:pPr>
            <a:r>
              <a:rPr dirty="0" baseline="4629" sz="1800" b="1" i="1">
                <a:latin typeface="Times New Roman"/>
                <a:cs typeface="Times New Roman"/>
              </a:rPr>
              <a:t>Example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5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59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2</a:t>
            </a:r>
            <a:r>
              <a:rPr dirty="0" baseline="4629" sz="1800" spc="52" i="1">
                <a:latin typeface="Times New Roman"/>
                <a:cs typeface="Times New Roman"/>
              </a:rPr>
              <a:t>z</a:t>
            </a:r>
            <a:r>
              <a:rPr dirty="0" baseline="4629" sz="1800" spc="292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constraints</a:t>
            </a:r>
            <a:endParaRPr baseline="5050" sz="1650">
              <a:latin typeface="Calibri"/>
              <a:cs typeface="Calibri"/>
            </a:endParaRPr>
          </a:p>
          <a:p>
            <a:pPr marL="133350">
              <a:lnSpc>
                <a:spcPct val="100000"/>
              </a:lnSpc>
              <a:spcBef>
                <a:spcPts val="409"/>
              </a:spcBef>
            </a:pP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1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Calibri"/>
              <a:cs typeface="Calibri"/>
            </a:endParaRPr>
          </a:p>
          <a:p>
            <a:pPr marL="109220">
              <a:lnSpc>
                <a:spcPct val="100000"/>
              </a:lnSpc>
              <a:spcBef>
                <a:spcPts val="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09220" marR="72390">
              <a:lnSpc>
                <a:spcPct val="1014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Verifying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trickier.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>
                <a:latin typeface="Times New Roman"/>
                <a:cs typeface="Times New Roman"/>
              </a:rPr>
              <a:t>,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1</a:t>
            </a:r>
            <a:r>
              <a:rPr dirty="0" sz="1100" spc="5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mind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endParaRPr sz="1100">
              <a:latin typeface="Calibri"/>
              <a:cs typeface="Calibri"/>
            </a:endParaRPr>
          </a:p>
          <a:p>
            <a:pPr marL="109220" marR="43180">
              <a:lnSpc>
                <a:spcPct val="107900"/>
              </a:lnSpc>
              <a:spcBef>
                <a:spcPts val="95"/>
              </a:spcBef>
            </a:pPr>
            <a:r>
              <a:rPr dirty="0" sz="1100" spc="-5">
                <a:latin typeface="Calibri"/>
                <a:cs typeface="Calibri"/>
              </a:rPr>
              <a:t>limits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wanted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range </a:t>
            </a:r>
            <a:r>
              <a:rPr dirty="0" sz="1100">
                <a:latin typeface="Calibri"/>
                <a:cs typeface="Calibri"/>
              </a:rPr>
              <a:t>you could </a:t>
            </a:r>
            <a:r>
              <a:rPr dirty="0" sz="1100" spc="-5">
                <a:latin typeface="Calibri"/>
                <a:cs typeface="Calibri"/>
              </a:rPr>
              <a:t>find the minimum and maximum </a:t>
            </a:r>
            <a:r>
              <a:rPr dirty="0" sz="1100">
                <a:latin typeface="Calibri"/>
                <a:cs typeface="Calibri"/>
              </a:rPr>
              <a:t>values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2</a:t>
            </a:r>
            <a:r>
              <a:rPr dirty="0" sz="1150" spc="50" i="1">
                <a:latin typeface="Times New Roman"/>
                <a:cs typeface="Times New Roman"/>
              </a:rPr>
              <a:t>x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 </a:t>
            </a:r>
            <a:r>
              <a:rPr dirty="0" sz="1100" spc="-5">
                <a:latin typeface="Calibri"/>
                <a:cs typeface="Calibri"/>
              </a:rPr>
              <a:t>subject to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1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you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could </a:t>
            </a:r>
            <a:r>
              <a:rPr dirty="0" sz="1100" spc="-5">
                <a:latin typeface="Calibri"/>
                <a:cs typeface="Calibri"/>
              </a:rPr>
              <a:t>then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maximum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won’t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is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acknowledge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once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possible solutions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closed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>
                <a:latin typeface="Calibri"/>
                <a:cs typeface="Calibri"/>
              </a:rPr>
              <a:t> region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exist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Extreme</a:t>
            </a:r>
            <a:r>
              <a:rPr dirty="0" sz="1100" spc="15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Value Theorem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973358" y="3861063"/>
            <a:ext cx="311404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68681" y="4016922"/>
            <a:ext cx="109791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75">
                <a:latin typeface="Times New Roman"/>
                <a:cs typeface="Times New Roman"/>
              </a:rPr>
              <a:t> </a:t>
            </a: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5873" sz="1050" spc="-7" i="1">
                <a:latin typeface="Times New Roman"/>
                <a:cs typeface="Times New Roman"/>
              </a:rPr>
              <a:t>x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spc="112" i="1">
                <a:latin typeface="Times New Roman"/>
                <a:cs typeface="Times New Roman"/>
              </a:rPr>
              <a:t>g</a:t>
            </a:r>
            <a:r>
              <a:rPr dirty="0" baseline="-15873" sz="1050" spc="-7" i="1">
                <a:latin typeface="Times New Roman"/>
                <a:cs typeface="Times New Roman"/>
              </a:rPr>
              <a:t>x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444" sz="1875" spc="67">
                <a:latin typeface="Symbol"/>
                <a:cs typeface="Symbol"/>
              </a:rPr>
              <a:t></a:t>
            </a:r>
            <a:r>
              <a:rPr dirty="0" baseline="4629" sz="1800" spc="-60" i="1">
                <a:latin typeface="Times New Roman"/>
                <a:cs typeface="Times New Roman"/>
              </a:rPr>
              <a:t>h</a:t>
            </a:r>
            <a:r>
              <a:rPr dirty="0" baseline="-15873" sz="1050" spc="-7" i="1">
                <a:latin typeface="Times New Roman"/>
                <a:cs typeface="Times New Roman"/>
              </a:rPr>
              <a:t>x</a:t>
            </a:r>
            <a:r>
              <a:rPr dirty="0" baseline="-15873" sz="1050" spc="5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507300" y="3969487"/>
            <a:ext cx="832485" cy="829944"/>
          </a:xfrm>
          <a:prstGeom prst="rect">
            <a:avLst/>
          </a:prstGeom>
        </p:spPr>
        <p:txBody>
          <a:bodyPr wrap="square" lIns="0" tIns="92075" rIns="0" bIns="0" rtlCol="0" vert="horz">
            <a:spAutoFit/>
          </a:bodyPr>
          <a:lstStyle/>
          <a:p>
            <a:pPr marL="19685">
              <a:lnSpc>
                <a:spcPct val="100000"/>
              </a:lnSpc>
              <a:spcBef>
                <a:spcPts val="725"/>
              </a:spcBef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2</a:t>
            </a:r>
            <a:r>
              <a:rPr dirty="0" sz="1250" spc="100">
                <a:latin typeface="Symbol"/>
                <a:cs typeface="Symbol"/>
              </a:rPr>
              <a:t>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5"/>
              </a:spcBef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Symbol"/>
                <a:cs typeface="Symbol"/>
              </a:rPr>
              <a:t>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  <a:p>
            <a:pPr marL="26034">
              <a:lnSpc>
                <a:spcPct val="100000"/>
              </a:lnSpc>
              <a:spcBef>
                <a:spcPts val="605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50" spc="-10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862776" y="4202917"/>
            <a:ext cx="1118235" cy="615950"/>
          </a:xfrm>
          <a:prstGeom prst="rect">
            <a:avLst/>
          </a:prstGeom>
        </p:spPr>
        <p:txBody>
          <a:bodyPr wrap="square" lIns="0" tIns="4826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380"/>
              </a:spcBef>
            </a:pPr>
            <a:r>
              <a:rPr dirty="0" baseline="-4504" sz="2775" spc="-337">
                <a:latin typeface="Symbol"/>
                <a:cs typeface="Symbol"/>
              </a:rPr>
              <a:t></a:t>
            </a:r>
            <a:r>
              <a:rPr dirty="0" baseline="-4504" sz="2775" spc="-209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i="1">
                <a:latin typeface="Times New Roman"/>
                <a:cs typeface="Times New Roman"/>
              </a:rPr>
              <a:t>  </a:t>
            </a:r>
            <a:r>
              <a:rPr dirty="0" baseline="-25641" sz="975" spc="-89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250" spc="95">
                <a:latin typeface="Symbol"/>
                <a:cs typeface="Symbol"/>
              </a:rPr>
              <a:t></a:t>
            </a:r>
            <a:r>
              <a:rPr dirty="0" sz="1150" spc="140" i="1">
                <a:latin typeface="Times New Roman"/>
                <a:cs typeface="Times New Roman"/>
              </a:rPr>
              <a:t>g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i="1">
                <a:latin typeface="Times New Roman"/>
                <a:cs typeface="Times New Roman"/>
              </a:rPr>
              <a:t> </a:t>
            </a:r>
            <a:r>
              <a:rPr dirty="0" baseline="-25641" sz="975" spc="37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250" spc="45">
                <a:latin typeface="Symbol"/>
                <a:cs typeface="Symbol"/>
              </a:rPr>
              <a:t></a:t>
            </a:r>
            <a:r>
              <a:rPr dirty="0" sz="1150" spc="25" i="1">
                <a:latin typeface="Times New Roman"/>
                <a:cs typeface="Times New Roman"/>
              </a:rPr>
              <a:t>h</a:t>
            </a:r>
            <a:r>
              <a:rPr dirty="0" baseline="-25641" sz="975" spc="22" i="1">
                <a:latin typeface="Times New Roman"/>
                <a:cs typeface="Times New Roman"/>
              </a:rPr>
              <a:t>y</a:t>
            </a:r>
            <a:r>
              <a:rPr dirty="0" baseline="-25641" sz="975" spc="89" i="1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  <a:p>
            <a:pPr marL="49530">
              <a:lnSpc>
                <a:spcPct val="100000"/>
              </a:lnSpc>
              <a:spcBef>
                <a:spcPts val="225"/>
              </a:spcBef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75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5873" sz="1050" spc="-7" i="1">
                <a:latin typeface="Times New Roman"/>
                <a:cs typeface="Times New Roman"/>
              </a:rPr>
              <a:t>z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12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spc="120" i="1">
                <a:latin typeface="Times New Roman"/>
                <a:cs typeface="Times New Roman"/>
              </a:rPr>
              <a:t>g</a:t>
            </a:r>
            <a:r>
              <a:rPr dirty="0" baseline="-15873" sz="1050" spc="-7" i="1">
                <a:latin typeface="Times New Roman"/>
                <a:cs typeface="Times New Roman"/>
              </a:rPr>
              <a:t>z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444" sz="1875" spc="67">
                <a:latin typeface="Symbol"/>
                <a:cs typeface="Symbol"/>
              </a:rPr>
              <a:t></a:t>
            </a:r>
            <a:r>
              <a:rPr dirty="0" baseline="4629" sz="1800" spc="-52" i="1">
                <a:latin typeface="Times New Roman"/>
                <a:cs typeface="Times New Roman"/>
              </a:rPr>
              <a:t>h</a:t>
            </a:r>
            <a:r>
              <a:rPr dirty="0" baseline="-15873" sz="1050" spc="-7" i="1">
                <a:latin typeface="Times New Roman"/>
                <a:cs typeface="Times New Roman"/>
              </a:rPr>
              <a:t>z</a:t>
            </a:r>
            <a:r>
              <a:rPr dirty="0" baseline="-15873" sz="1050" spc="8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282067" y="4780839"/>
            <a:ext cx="894715" cy="477520"/>
          </a:xfrm>
          <a:prstGeom prst="rect">
            <a:avLst/>
          </a:prstGeom>
        </p:spPr>
        <p:txBody>
          <a:bodyPr wrap="square" lIns="0" tIns="60325" rIns="0" bIns="0" rtlCol="0" vert="horz">
            <a:spAutoFit/>
          </a:bodyPr>
          <a:lstStyle/>
          <a:p>
            <a:pPr algn="ctr">
              <a:lnSpc>
                <a:spcPct val="100000"/>
              </a:lnSpc>
              <a:spcBef>
                <a:spcPts val="475"/>
              </a:spcBef>
            </a:pP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  <a:p>
            <a:pPr algn="ctr" marL="25400">
              <a:lnSpc>
                <a:spcPct val="100000"/>
              </a:lnSpc>
              <a:spcBef>
                <a:spcPts val="36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6205220" y="3977131"/>
            <a:ext cx="279400" cy="1280160"/>
          </a:xfrm>
          <a:prstGeom prst="rect">
            <a:avLst/>
          </a:prstGeom>
        </p:spPr>
        <p:txBody>
          <a:bodyPr wrap="square" lIns="0" tIns="920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725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14)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2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15)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70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16)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7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17)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18)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73327" y="5415145"/>
            <a:ext cx="5814060" cy="38671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1545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(16)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4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(14)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305"/>
              </a:lnSpc>
            </a:pPr>
            <a:r>
              <a:rPr dirty="0" sz="1100">
                <a:latin typeface="Calibri"/>
                <a:cs typeface="Calibri"/>
              </a:rPr>
              <a:t>(15)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respectively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4987530" y="6006075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839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4892151" y="6446954"/>
            <a:ext cx="116839" cy="0"/>
          </a:xfrm>
          <a:custGeom>
            <a:avLst/>
            <a:gdLst/>
            <a:ahLst/>
            <a:cxnLst/>
            <a:rect l="l" t="t" r="r" b="b"/>
            <a:pathLst>
              <a:path w="116839" h="0">
                <a:moveTo>
                  <a:pt x="0" y="0"/>
                </a:moveTo>
                <a:lnTo>
                  <a:pt x="116839" y="0"/>
                </a:lnTo>
              </a:path>
            </a:pathLst>
          </a:custGeom>
          <a:ln w="757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 txBox="1"/>
          <p:nvPr/>
        </p:nvSpPr>
        <p:spPr>
          <a:xfrm>
            <a:off x="4986755" y="5989923"/>
            <a:ext cx="113664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-30">
                <a:latin typeface="Symbol"/>
                <a:cs typeface="Symbol"/>
              </a:rPr>
              <a:t>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891375" y="6430803"/>
            <a:ext cx="113664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50" spc="-30">
                <a:latin typeface="Symbol"/>
                <a:cs typeface="Symbol"/>
              </a:rPr>
              <a:t>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307427" y="5870334"/>
            <a:ext cx="2830195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1420495" algn="l"/>
                <a:tab pos="2348230" algn="l"/>
              </a:tabLst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2</a:t>
            </a:r>
            <a:r>
              <a:rPr dirty="0" sz="1250" spc="45">
                <a:latin typeface="Symbol"/>
                <a:cs typeface="Symbol"/>
              </a:rPr>
              <a:t></a:t>
            </a:r>
            <a:r>
              <a:rPr dirty="0" sz="1200" spc="45" i="1">
                <a:latin typeface="Times New Roman"/>
                <a:cs typeface="Times New Roman"/>
              </a:rPr>
              <a:t>x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2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09811" y="6311215"/>
            <a:ext cx="2732405" cy="2190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1418590" algn="l"/>
                <a:tab pos="2353310" algn="l"/>
              </a:tabLst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50">
                <a:latin typeface="Symbol"/>
                <a:cs typeface="Symbol"/>
              </a:rPr>
              <a:t></a:t>
            </a:r>
            <a:r>
              <a:rPr dirty="0" sz="1250" spc="-1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13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3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2369964" y="7211183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 h="0">
                <a:moveTo>
                  <a:pt x="0" y="0"/>
                </a:moveTo>
                <a:lnTo>
                  <a:pt x="1814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2696817" y="7211183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 h="0">
                <a:moveTo>
                  <a:pt x="0" y="0"/>
                </a:moveTo>
                <a:lnTo>
                  <a:pt x="1814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040350" y="7211183"/>
            <a:ext cx="181610" cy="0"/>
          </a:xfrm>
          <a:custGeom>
            <a:avLst/>
            <a:gdLst/>
            <a:ahLst/>
            <a:cxnLst/>
            <a:rect l="l" t="t" r="r" b="b"/>
            <a:pathLst>
              <a:path w="181610" h="0">
                <a:moveTo>
                  <a:pt x="0" y="0"/>
                </a:moveTo>
                <a:lnTo>
                  <a:pt x="18149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48168" y="7099264"/>
            <a:ext cx="236700" cy="164306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973327" y="6816289"/>
            <a:ext cx="2038985" cy="380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plug 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(18).</a:t>
            </a:r>
            <a:endParaRPr sz="1100">
              <a:latin typeface="Calibri"/>
              <a:cs typeface="Calibri"/>
            </a:endParaRPr>
          </a:p>
          <a:p>
            <a:pPr algn="r" marR="503555">
              <a:lnSpc>
                <a:spcPct val="100000"/>
              </a:lnSpc>
              <a:spcBef>
                <a:spcPts val="3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43853" y="7126730"/>
            <a:ext cx="89471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5"/>
              </a:spcBef>
              <a:tabLst>
                <a:tab pos="364490" algn="l"/>
                <a:tab pos="708025" algn="l"/>
              </a:tabLst>
            </a:pPr>
            <a:r>
              <a:rPr dirty="0" baseline="-24444" sz="1875" spc="-44">
                <a:latin typeface="Symbol"/>
                <a:cs typeface="Symbol"/>
              </a:rPr>
              <a:t></a:t>
            </a:r>
            <a:r>
              <a:rPr dirty="0" baseline="-24444" sz="1875" spc="-284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baseline="-24444" sz="1875" spc="-44">
                <a:latin typeface="Symbol"/>
                <a:cs typeface="Symbol"/>
              </a:rPr>
              <a:t></a:t>
            </a:r>
            <a:r>
              <a:rPr dirty="0" baseline="-24444" sz="1875" spc="-284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baseline="-24444" sz="1875" spc="-44">
                <a:latin typeface="Symbol"/>
                <a:cs typeface="Symbol"/>
              </a:rPr>
              <a:t></a:t>
            </a:r>
            <a:r>
              <a:rPr dirty="0" baseline="-24444" sz="1875" spc="-284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544338" y="7084186"/>
            <a:ext cx="9353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9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20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13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-209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922899" y="7084186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73268" y="7075930"/>
            <a:ext cx="624840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 spc="5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25" name="object 2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83141" y="7625243"/>
            <a:ext cx="234886" cy="161711"/>
          </a:xfrm>
          <a:prstGeom prst="rect">
            <a:avLst/>
          </a:prstGeom>
        </p:spPr>
      </p:pic>
      <p:sp>
        <p:nvSpPr>
          <p:cNvPr id="26" name="object 26"/>
          <p:cNvSpPr txBox="1"/>
          <p:nvPr/>
        </p:nvSpPr>
        <p:spPr>
          <a:xfrm>
            <a:off x="973327" y="7576325"/>
            <a:ext cx="5615940" cy="43243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 marR="5080" indent="-635">
              <a:lnSpc>
                <a:spcPct val="1121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let’s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when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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6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13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3120360" y="8205632"/>
            <a:ext cx="260350" cy="187325"/>
            <a:chOff x="3120360" y="8205632"/>
            <a:chExt cx="260350" cy="187325"/>
          </a:xfrm>
        </p:grpSpPr>
        <p:pic>
          <p:nvPicPr>
            <p:cNvPr id="28" name="object 2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32266" y="8228452"/>
              <a:ext cx="236536" cy="164306"/>
            </a:xfrm>
            <a:prstGeom prst="rect">
              <a:avLst/>
            </a:prstGeom>
          </p:spPr>
        </p:pic>
        <p:sp>
          <p:nvSpPr>
            <p:cNvPr id="29" name="object 29"/>
            <p:cNvSpPr/>
            <p:nvPr/>
          </p:nvSpPr>
          <p:spPr>
            <a:xfrm>
              <a:off x="3120360" y="820940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35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4408618" y="8205632"/>
            <a:ext cx="260350" cy="187325"/>
            <a:chOff x="4408618" y="8205632"/>
            <a:chExt cx="260350" cy="187325"/>
          </a:xfrm>
        </p:grpSpPr>
        <p:pic>
          <p:nvPicPr>
            <p:cNvPr id="31" name="object 3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420525" y="8228452"/>
              <a:ext cx="236536" cy="164306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4408618" y="820940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350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3202119" y="7986362"/>
            <a:ext cx="13900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00480" algn="l"/>
              </a:tabLst>
            </a:pPr>
            <a:r>
              <a:rPr dirty="0" sz="1200">
                <a:latin typeface="Times New Roman"/>
                <a:cs typeface="Times New Roman"/>
              </a:rPr>
              <a:t>2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776669" y="8082405"/>
            <a:ext cx="16071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0271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73327" y="8213374"/>
            <a:ext cx="3696970" cy="3848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242820">
              <a:lnSpc>
                <a:spcPct val="100000"/>
              </a:lnSpc>
              <a:spcBef>
                <a:spcPts val="100"/>
              </a:spcBef>
              <a:tabLst>
                <a:tab pos="3531235" algn="l"/>
              </a:tabLst>
            </a:pPr>
            <a:r>
              <a:rPr dirty="0" sz="1200">
                <a:latin typeface="Times New Roman"/>
                <a:cs typeface="Times New Roman"/>
              </a:rPr>
              <a:t>13	13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equation (17)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6" name="object 36"/>
          <p:cNvGrpSpPr/>
          <p:nvPr/>
        </p:nvGrpSpPr>
        <p:grpSpPr>
          <a:xfrm>
            <a:off x="2061199" y="8795512"/>
            <a:ext cx="3434079" cy="187325"/>
            <a:chOff x="2061199" y="8795512"/>
            <a:chExt cx="3434079" cy="187325"/>
          </a:xfrm>
        </p:grpSpPr>
        <p:pic>
          <p:nvPicPr>
            <p:cNvPr id="37" name="object 3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076902" y="8818373"/>
              <a:ext cx="236287" cy="164305"/>
            </a:xfrm>
            <a:prstGeom prst="rect">
              <a:avLst/>
            </a:prstGeom>
          </p:spPr>
        </p:pic>
        <p:sp>
          <p:nvSpPr>
            <p:cNvPr id="38" name="object 38"/>
            <p:cNvSpPr/>
            <p:nvPr/>
          </p:nvSpPr>
          <p:spPr>
            <a:xfrm>
              <a:off x="2065009" y="879932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39" name="object 3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479699" y="8818372"/>
              <a:ext cx="236287" cy="164305"/>
            </a:xfrm>
            <a:prstGeom prst="rect">
              <a:avLst/>
            </a:prstGeom>
          </p:spPr>
        </p:pic>
        <p:sp>
          <p:nvSpPr>
            <p:cNvPr id="40" name="object 40"/>
            <p:cNvSpPr/>
            <p:nvPr/>
          </p:nvSpPr>
          <p:spPr>
            <a:xfrm>
              <a:off x="2467806" y="879932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42971" y="8818373"/>
              <a:ext cx="236286" cy="164305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5231077" y="879932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2146658" y="8576277"/>
            <a:ext cx="5048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5290" algn="l"/>
              </a:tabLst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310330" y="8576277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148244" y="8803289"/>
            <a:ext cx="5810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5290" algn="l"/>
              </a:tabLst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314352" y="8803289"/>
            <a:ext cx="1778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1945258" y="8672321"/>
            <a:ext cx="5073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0209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746095" y="8672321"/>
            <a:ext cx="4375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779248" y="8672321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4704565" y="8672321"/>
            <a:ext cx="51117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914400" y="1597138"/>
            <a:ext cx="5943600" cy="7423784"/>
          </a:xfrm>
          <a:custGeom>
            <a:avLst/>
            <a:gdLst/>
            <a:ahLst/>
            <a:cxnLst/>
            <a:rect l="l" t="t" r="r" b="b"/>
            <a:pathLst>
              <a:path w="5943600" h="7423784">
                <a:moveTo>
                  <a:pt x="5943600" y="0"/>
                </a:moveTo>
                <a:lnTo>
                  <a:pt x="5937516" y="0"/>
                </a:lnTo>
                <a:lnTo>
                  <a:pt x="5937504" y="6108"/>
                </a:lnTo>
                <a:lnTo>
                  <a:pt x="5937504" y="7417321"/>
                </a:lnTo>
                <a:lnTo>
                  <a:pt x="6096" y="7417321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0" y="7417321"/>
                </a:lnTo>
                <a:lnTo>
                  <a:pt x="0" y="7423417"/>
                </a:lnTo>
                <a:lnTo>
                  <a:pt x="6096" y="7423417"/>
                </a:lnTo>
                <a:lnTo>
                  <a:pt x="5937504" y="7423417"/>
                </a:lnTo>
                <a:lnTo>
                  <a:pt x="5943600" y="7423417"/>
                </a:lnTo>
                <a:lnTo>
                  <a:pt x="5943600" y="7417321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75417" y="1289922"/>
            <a:ext cx="237719" cy="162144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86027" y="900175"/>
            <a:ext cx="3686175" cy="5822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190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13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" name="object 4"/>
          <p:cNvGrpSpPr/>
          <p:nvPr/>
        </p:nvGrpSpPr>
        <p:grpSpPr>
          <a:xfrm>
            <a:off x="2962720" y="1700061"/>
            <a:ext cx="260985" cy="187325"/>
            <a:chOff x="2962720" y="1700061"/>
            <a:chExt cx="260985" cy="187325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974649" y="1722881"/>
              <a:ext cx="236977" cy="164306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2962720" y="1703831"/>
              <a:ext cx="260985" cy="0"/>
            </a:xfrm>
            <a:custGeom>
              <a:avLst/>
              <a:gdLst/>
              <a:ahLst/>
              <a:cxnLst/>
              <a:rect l="l" t="t" r="r" b="b"/>
              <a:pathLst>
                <a:path w="260985" h="0">
                  <a:moveTo>
                    <a:pt x="0" y="0"/>
                  </a:moveTo>
                  <a:lnTo>
                    <a:pt x="26083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4463316" y="1700061"/>
            <a:ext cx="260985" cy="187325"/>
            <a:chOff x="4463316" y="1700061"/>
            <a:chExt cx="260985" cy="18732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75244" y="1722881"/>
              <a:ext cx="236978" cy="164306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4463316" y="1703831"/>
              <a:ext cx="260985" cy="0"/>
            </a:xfrm>
            <a:custGeom>
              <a:avLst/>
              <a:gdLst/>
              <a:ahLst/>
              <a:cxnLst/>
              <a:rect l="l" t="t" r="r" b="b"/>
              <a:pathLst>
                <a:path w="260985" h="0">
                  <a:moveTo>
                    <a:pt x="0" y="0"/>
                  </a:moveTo>
                  <a:lnTo>
                    <a:pt x="26083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3057353" y="1436655"/>
            <a:ext cx="167005" cy="479425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45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1270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557936" y="1436655"/>
            <a:ext cx="167005" cy="479425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45"/>
              </a:spcBef>
            </a:pP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1270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36080" y="1576831"/>
            <a:ext cx="2019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29349" y="1576831"/>
            <a:ext cx="32321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grpSp>
        <p:nvGrpSpPr>
          <p:cNvPr id="14" name="object 14"/>
          <p:cNvGrpSpPr/>
          <p:nvPr/>
        </p:nvGrpSpPr>
        <p:grpSpPr>
          <a:xfrm>
            <a:off x="1960343" y="2289337"/>
            <a:ext cx="260350" cy="187325"/>
            <a:chOff x="1960343" y="2289337"/>
            <a:chExt cx="260350" cy="187325"/>
          </a:xfrm>
        </p:grpSpPr>
        <p:pic>
          <p:nvPicPr>
            <p:cNvPr id="15" name="object 1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972237" y="2312158"/>
              <a:ext cx="236287" cy="16430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1960343" y="2293107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2365519" y="2289332"/>
            <a:ext cx="260350" cy="187325"/>
            <a:chOff x="2365519" y="2289332"/>
            <a:chExt cx="260350" cy="187325"/>
          </a:xfrm>
        </p:grpSpPr>
        <p:pic>
          <p:nvPicPr>
            <p:cNvPr id="18" name="object 1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377412" y="2312153"/>
              <a:ext cx="236287" cy="164308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2365519" y="2293102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4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5233460" y="2289327"/>
            <a:ext cx="260350" cy="187325"/>
            <a:chOff x="5233460" y="2289327"/>
            <a:chExt cx="260350" cy="187325"/>
          </a:xfrm>
        </p:grpSpPr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245354" y="2312148"/>
              <a:ext cx="236286" cy="16430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5233460" y="2293098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7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3" name="object 23"/>
          <p:cNvSpPr txBox="1"/>
          <p:nvPr/>
        </p:nvSpPr>
        <p:spPr>
          <a:xfrm>
            <a:off x="986027" y="1898396"/>
            <a:ext cx="2248535" cy="3803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 equation (17)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1068070">
              <a:lnSpc>
                <a:spcPct val="100000"/>
              </a:lnSpc>
              <a:spcBef>
                <a:spcPts val="30"/>
              </a:spcBef>
              <a:tabLst>
                <a:tab pos="1473200" algn="l"/>
              </a:tabLst>
            </a:pPr>
            <a:r>
              <a:rPr dirty="0" sz="1200" spc="-5">
                <a:latin typeface="Times New Roman"/>
                <a:cs typeface="Times New Roman"/>
              </a:rPr>
              <a:t>4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056282" y="2297065"/>
            <a:ext cx="5702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04495" algn="l"/>
              </a:tabLst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325393" y="2025920"/>
            <a:ext cx="169545" cy="479425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445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  <a:p>
            <a:pPr marL="3810">
              <a:lnSpc>
                <a:spcPct val="100000"/>
              </a:lnSpc>
              <a:spcBef>
                <a:spcPts val="35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51337" y="2166095"/>
            <a:ext cx="29641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04495" algn="l"/>
                <a:tab pos="1540510" algn="l"/>
                <a:tab pos="2465705" algn="l"/>
              </a:tabLst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86027" y="2488184"/>
            <a:ext cx="5664200" cy="706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there’s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R="5080">
              <a:lnSpc>
                <a:spcPct val="101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check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2590023" y="3582518"/>
            <a:ext cx="260350" cy="187325"/>
            <a:chOff x="2590023" y="3582518"/>
            <a:chExt cx="260350" cy="187325"/>
          </a:xfrm>
        </p:grpSpPr>
        <p:pic>
          <p:nvPicPr>
            <p:cNvPr id="29" name="object 2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601914" y="3605338"/>
              <a:ext cx="236231" cy="164306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2590023" y="3586288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1" name="object 31"/>
          <p:cNvGrpSpPr/>
          <p:nvPr/>
        </p:nvGrpSpPr>
        <p:grpSpPr>
          <a:xfrm>
            <a:off x="2930896" y="3582518"/>
            <a:ext cx="260350" cy="187325"/>
            <a:chOff x="2930896" y="3582518"/>
            <a:chExt cx="260350" cy="187325"/>
          </a:xfrm>
        </p:grpSpPr>
        <p:pic>
          <p:nvPicPr>
            <p:cNvPr id="32" name="object 32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42787" y="3605338"/>
              <a:ext cx="236231" cy="164306"/>
            </a:xfrm>
            <a:prstGeom prst="rect">
              <a:avLst/>
            </a:prstGeom>
          </p:spPr>
        </p:pic>
        <p:sp>
          <p:nvSpPr>
            <p:cNvPr id="33" name="object 33"/>
            <p:cNvSpPr/>
            <p:nvPr/>
          </p:nvSpPr>
          <p:spPr>
            <a:xfrm>
              <a:off x="2930896" y="3586288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4" name="object 34"/>
          <p:cNvGrpSpPr/>
          <p:nvPr/>
        </p:nvGrpSpPr>
        <p:grpSpPr>
          <a:xfrm>
            <a:off x="3564283" y="3582518"/>
            <a:ext cx="260350" cy="187325"/>
            <a:chOff x="3564283" y="3582518"/>
            <a:chExt cx="260350" cy="187325"/>
          </a:xfrm>
        </p:grpSpPr>
        <p:pic>
          <p:nvPicPr>
            <p:cNvPr id="35" name="object 35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576173" y="3605338"/>
              <a:ext cx="236231" cy="164306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3564283" y="3586288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7" name="object 37"/>
          <p:cNvGrpSpPr/>
          <p:nvPr/>
        </p:nvGrpSpPr>
        <p:grpSpPr>
          <a:xfrm>
            <a:off x="4272187" y="3582518"/>
            <a:ext cx="260350" cy="187325"/>
            <a:chOff x="4272187" y="3582518"/>
            <a:chExt cx="260350" cy="187325"/>
          </a:xfrm>
        </p:grpSpPr>
        <p:pic>
          <p:nvPicPr>
            <p:cNvPr id="38" name="object 3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84078" y="3605339"/>
              <a:ext cx="236231" cy="164305"/>
            </a:xfrm>
            <a:prstGeom prst="rect">
              <a:avLst/>
            </a:prstGeom>
          </p:spPr>
        </p:pic>
        <p:sp>
          <p:nvSpPr>
            <p:cNvPr id="39" name="object 39"/>
            <p:cNvSpPr/>
            <p:nvPr/>
          </p:nvSpPr>
          <p:spPr>
            <a:xfrm>
              <a:off x="4272187" y="3586288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2485388" y="4049243"/>
            <a:ext cx="260350" cy="187325"/>
            <a:chOff x="2485388" y="4049243"/>
            <a:chExt cx="260350" cy="187325"/>
          </a:xfrm>
        </p:grpSpPr>
        <p:pic>
          <p:nvPicPr>
            <p:cNvPr id="41" name="object 41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97279" y="4072064"/>
              <a:ext cx="236231" cy="164305"/>
            </a:xfrm>
            <a:prstGeom prst="rect">
              <a:avLst/>
            </a:prstGeom>
          </p:spPr>
        </p:pic>
        <p:sp>
          <p:nvSpPr>
            <p:cNvPr id="42" name="object 42"/>
            <p:cNvSpPr/>
            <p:nvPr/>
          </p:nvSpPr>
          <p:spPr>
            <a:xfrm>
              <a:off x="2485388" y="4053013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3" name="object 43"/>
          <p:cNvGrpSpPr/>
          <p:nvPr/>
        </p:nvGrpSpPr>
        <p:grpSpPr>
          <a:xfrm>
            <a:off x="2930900" y="4049243"/>
            <a:ext cx="260350" cy="187325"/>
            <a:chOff x="2930900" y="4049243"/>
            <a:chExt cx="260350" cy="187325"/>
          </a:xfrm>
        </p:grpSpPr>
        <p:pic>
          <p:nvPicPr>
            <p:cNvPr id="44" name="object 4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42791" y="4072063"/>
              <a:ext cx="236231" cy="164306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2930900" y="4053013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3566666" y="4049243"/>
            <a:ext cx="260350" cy="187325"/>
            <a:chOff x="3566666" y="4049243"/>
            <a:chExt cx="260350" cy="187325"/>
          </a:xfrm>
        </p:grpSpPr>
        <p:pic>
          <p:nvPicPr>
            <p:cNvPr id="47" name="object 4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78556" y="4072063"/>
              <a:ext cx="236232" cy="164306"/>
            </a:xfrm>
            <a:prstGeom prst="rect">
              <a:avLst/>
            </a:prstGeom>
          </p:spPr>
        </p:pic>
        <p:sp>
          <p:nvSpPr>
            <p:cNvPr id="48" name="object 48"/>
            <p:cNvSpPr/>
            <p:nvPr/>
          </p:nvSpPr>
          <p:spPr>
            <a:xfrm>
              <a:off x="3566666" y="4053013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9" name="object 49"/>
          <p:cNvGrpSpPr/>
          <p:nvPr/>
        </p:nvGrpSpPr>
        <p:grpSpPr>
          <a:xfrm>
            <a:off x="4272191" y="4049243"/>
            <a:ext cx="260350" cy="187325"/>
            <a:chOff x="4272191" y="4049243"/>
            <a:chExt cx="260350" cy="187325"/>
          </a:xfrm>
        </p:grpSpPr>
        <p:pic>
          <p:nvPicPr>
            <p:cNvPr id="50" name="object 5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284082" y="4072063"/>
              <a:ext cx="236232" cy="164306"/>
            </a:xfrm>
            <a:prstGeom prst="rect">
              <a:avLst/>
            </a:prstGeom>
          </p:spPr>
        </p:pic>
        <p:sp>
          <p:nvSpPr>
            <p:cNvPr id="51" name="object 51"/>
            <p:cNvSpPr/>
            <p:nvPr/>
          </p:nvSpPr>
          <p:spPr>
            <a:xfrm>
              <a:off x="4272191" y="4053013"/>
              <a:ext cx="260350" cy="0"/>
            </a:xfrm>
            <a:custGeom>
              <a:avLst/>
              <a:gdLst/>
              <a:ahLst/>
              <a:cxnLst/>
              <a:rect l="l" t="t" r="r" b="b"/>
              <a:pathLst>
                <a:path w="260350" h="0">
                  <a:moveTo>
                    <a:pt x="0" y="0"/>
                  </a:moveTo>
                  <a:lnTo>
                    <a:pt x="26001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" name="object 52"/>
          <p:cNvSpPr txBox="1"/>
          <p:nvPr/>
        </p:nvSpPr>
        <p:spPr>
          <a:xfrm>
            <a:off x="3656243" y="3363244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4368115" y="3590256"/>
            <a:ext cx="165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3658618" y="3829969"/>
            <a:ext cx="889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368115" y="4056981"/>
            <a:ext cx="165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272893" y="3459288"/>
            <a:ext cx="130175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98170" algn="l"/>
                <a:tab pos="93916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Symbol"/>
                <a:cs typeface="Symbol"/>
              </a:rPr>
              <a:t></a:t>
            </a:r>
            <a:r>
              <a:rPr dirty="0" baseline="34722" sz="1800" spc="-20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821108" y="3459286"/>
            <a:ext cx="13868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26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17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11.2111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403743" y="3506118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3634803" y="3590256"/>
            <a:ext cx="308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2403743" y="3604543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3846508" y="3604543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2272893" y="3319111"/>
            <a:ext cx="944244" cy="946150"/>
          </a:xfrm>
          <a:prstGeom prst="rect">
            <a:avLst/>
          </a:prstGeom>
        </p:spPr>
        <p:txBody>
          <a:bodyPr wrap="square" lIns="0" tIns="56515" rIns="0" bIns="0" rtlCol="0" vert="horz">
            <a:spAutoFit/>
          </a:bodyPr>
          <a:lstStyle/>
          <a:p>
            <a:pPr marL="410845">
              <a:lnSpc>
                <a:spcPct val="100000"/>
              </a:lnSpc>
              <a:spcBef>
                <a:spcPts val="445"/>
              </a:spcBef>
              <a:tabLst>
                <a:tab pos="751840" algn="l"/>
              </a:tabLst>
            </a:pPr>
            <a:r>
              <a:rPr dirty="0" sz="1200" spc="-5">
                <a:latin typeface="Times New Roman"/>
                <a:cs typeface="Times New Roman"/>
              </a:rPr>
              <a:t>2	3</a:t>
            </a:r>
            <a:endParaRPr sz="1200">
              <a:latin typeface="Times New Roman"/>
              <a:cs typeface="Times New Roman"/>
            </a:endParaRPr>
          </a:p>
          <a:p>
            <a:pPr marL="412750">
              <a:lnSpc>
                <a:spcPct val="100000"/>
              </a:lnSpc>
              <a:spcBef>
                <a:spcPts val="350"/>
              </a:spcBef>
              <a:tabLst>
                <a:tab pos="753745" algn="l"/>
              </a:tabLst>
            </a:pPr>
            <a:r>
              <a:rPr dirty="0" sz="1200" spc="-5">
                <a:latin typeface="Times New Roman"/>
                <a:cs typeface="Times New Roman"/>
              </a:rPr>
              <a:t>13	13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70"/>
              </a:spcBef>
              <a:tabLst>
                <a:tab pos="751840" algn="l"/>
              </a:tabLst>
            </a:pPr>
            <a:r>
              <a:rPr dirty="0" baseline="-34722" sz="1800" spc="-7" i="1">
                <a:latin typeface="Times New Roman"/>
                <a:cs typeface="Times New Roman"/>
              </a:rPr>
              <a:t>f</a:t>
            </a:r>
            <a:r>
              <a:rPr dirty="0" baseline="-34722" sz="1800" spc="142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6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	3</a:t>
            </a:r>
            <a:endParaRPr sz="1200">
              <a:latin typeface="Times New Roman"/>
              <a:cs typeface="Times New Roman"/>
            </a:endParaRPr>
          </a:p>
          <a:p>
            <a:pPr marL="307975">
              <a:lnSpc>
                <a:spcPct val="100000"/>
              </a:lnSpc>
              <a:spcBef>
                <a:spcPts val="325"/>
              </a:spcBef>
              <a:tabLst>
                <a:tab pos="753745" algn="l"/>
              </a:tabLst>
            </a:pPr>
            <a:r>
              <a:rPr dirty="0" sz="1200" spc="-5">
                <a:latin typeface="Times New Roman"/>
                <a:cs typeface="Times New Roman"/>
              </a:rPr>
              <a:t>13	13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2766809" y="3926013"/>
            <a:ext cx="7823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445134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3823542" y="3926011"/>
            <a:ext cx="14084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34722" sz="1800" spc="-7">
                <a:latin typeface="Symbol"/>
                <a:cs typeface="Symbol"/>
              </a:rPr>
              <a:t></a:t>
            </a:r>
            <a:r>
              <a:rPr dirty="0" baseline="34722" sz="1800" spc="-5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26</a:t>
            </a:r>
            <a:r>
              <a:rPr dirty="0" baseline="34722" sz="1800">
                <a:latin typeface="Times New Roman"/>
                <a:cs typeface="Times New Roman"/>
              </a:rPr>
              <a:t> </a:t>
            </a:r>
            <a:r>
              <a:rPr dirty="0" baseline="34722" sz="1800" spc="17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3.2111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403741" y="3972843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637193" y="4056981"/>
            <a:ext cx="3086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13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30092" sz="1800" spc="-7">
                <a:latin typeface="Symbol"/>
                <a:cs typeface="Symbol"/>
              </a:rPr>
              <a:t></a:t>
            </a:r>
            <a:endParaRPr baseline="30092" sz="18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403741" y="4071268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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848942" y="4071268"/>
            <a:ext cx="711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86027" y="4484563"/>
            <a:ext cx="153289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 </a:t>
            </a:r>
            <a:r>
              <a:rPr dirty="0" sz="1100" spc="-1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70" name="object 70"/>
          <p:cNvGrpSpPr/>
          <p:nvPr/>
        </p:nvGrpSpPr>
        <p:grpSpPr>
          <a:xfrm>
            <a:off x="2727612" y="4596303"/>
            <a:ext cx="935990" cy="111760"/>
            <a:chOff x="2727612" y="4596303"/>
            <a:chExt cx="935990" cy="111760"/>
          </a:xfrm>
        </p:grpSpPr>
        <p:pic>
          <p:nvPicPr>
            <p:cNvPr id="71" name="object 7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7612" y="4596303"/>
              <a:ext cx="160337" cy="111720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968915" y="4596303"/>
              <a:ext cx="160337" cy="11172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503111" y="4596303"/>
              <a:ext cx="160337" cy="111720"/>
            </a:xfrm>
            <a:prstGeom prst="rect">
              <a:avLst/>
            </a:prstGeom>
          </p:spPr>
        </p:pic>
      </p:grpSp>
      <p:sp>
        <p:nvSpPr>
          <p:cNvPr id="74" name="object 74"/>
          <p:cNvSpPr txBox="1"/>
          <p:nvPr/>
        </p:nvSpPr>
        <p:spPr>
          <a:xfrm>
            <a:off x="2557754" y="4387340"/>
            <a:ext cx="6286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2050" spc="-290">
                <a:latin typeface="Symbol"/>
                <a:cs typeface="Symbol"/>
              </a:rPr>
              <a:t>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75" name="object 75"/>
          <p:cNvSpPr txBox="1"/>
          <p:nvPr/>
        </p:nvSpPr>
        <p:spPr>
          <a:xfrm>
            <a:off x="3678529" y="4387340"/>
            <a:ext cx="6286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76" name="object 76"/>
          <p:cNvSpPr txBox="1"/>
          <p:nvPr/>
        </p:nvSpPr>
        <p:spPr>
          <a:xfrm>
            <a:off x="2787547" y="4476399"/>
            <a:ext cx="342900" cy="254000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60"/>
              </a:spcBef>
              <a:tabLst>
                <a:tab pos="240665" algn="l"/>
              </a:tabLst>
            </a:pPr>
            <a:r>
              <a:rPr dirty="0" sz="700" spc="-5">
                <a:latin typeface="Times New Roman"/>
                <a:cs typeface="Times New Roman"/>
              </a:rPr>
              <a:t>2	3</a:t>
            </a:r>
            <a:endParaRPr sz="700">
              <a:latin typeface="Times New Roman"/>
              <a:cs typeface="Times New Roman"/>
            </a:endParaRPr>
          </a:p>
          <a:p>
            <a:pPr marL="635">
              <a:lnSpc>
                <a:spcPct val="100000"/>
              </a:lnSpc>
              <a:spcBef>
                <a:spcPts val="60"/>
              </a:spcBef>
              <a:tabLst>
                <a:tab pos="241935" algn="l"/>
              </a:tabLst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7" name="object 77"/>
          <p:cNvSpPr txBox="1"/>
          <p:nvPr/>
        </p:nvSpPr>
        <p:spPr>
          <a:xfrm>
            <a:off x="3561448" y="4474016"/>
            <a:ext cx="103505" cy="256540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r>
              <a:rPr dirty="0" sz="700" spc="-5"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  <a:p>
            <a:pPr marL="1905">
              <a:lnSpc>
                <a:spcPct val="100000"/>
              </a:lnSpc>
              <a:spcBef>
                <a:spcPts val="7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8" name="object 78"/>
          <p:cNvSpPr txBox="1"/>
          <p:nvPr/>
        </p:nvSpPr>
        <p:spPr>
          <a:xfrm>
            <a:off x="2620463" y="4473065"/>
            <a:ext cx="965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9" name="object 79"/>
          <p:cNvSpPr txBox="1"/>
          <p:nvPr/>
        </p:nvSpPr>
        <p:spPr>
          <a:xfrm>
            <a:off x="2909387" y="4473065"/>
            <a:ext cx="5784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40665" algn="l"/>
              </a:tabLst>
            </a:pPr>
            <a:r>
              <a:rPr dirty="0" sz="1200">
                <a:latin typeface="Times New Roman"/>
                <a:cs typeface="Times New Roman"/>
              </a:rPr>
              <a:t>,	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0" name="object 80"/>
          <p:cNvSpPr txBox="1"/>
          <p:nvPr/>
        </p:nvSpPr>
        <p:spPr>
          <a:xfrm>
            <a:off x="3790151" y="4484623"/>
            <a:ext cx="104902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81" name="object 81"/>
          <p:cNvGrpSpPr/>
          <p:nvPr/>
        </p:nvGrpSpPr>
        <p:grpSpPr>
          <a:xfrm>
            <a:off x="4939321" y="4596303"/>
            <a:ext cx="1043305" cy="111760"/>
            <a:chOff x="4939321" y="4596303"/>
            <a:chExt cx="1043305" cy="111760"/>
          </a:xfrm>
        </p:grpSpPr>
        <p:pic>
          <p:nvPicPr>
            <p:cNvPr id="82" name="object 8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4939321" y="4596303"/>
              <a:ext cx="160337" cy="111720"/>
            </a:xfrm>
            <a:prstGeom prst="rect">
              <a:avLst/>
            </a:prstGeom>
          </p:spPr>
        </p:pic>
        <p:pic>
          <p:nvPicPr>
            <p:cNvPr id="83" name="object 8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5285401" y="4596303"/>
              <a:ext cx="160337" cy="111719"/>
            </a:xfrm>
            <a:prstGeom prst="rect">
              <a:avLst/>
            </a:prstGeom>
          </p:spPr>
        </p:pic>
        <p:pic>
          <p:nvPicPr>
            <p:cNvPr id="84" name="object 8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821980" y="4596303"/>
              <a:ext cx="160337" cy="111719"/>
            </a:xfrm>
            <a:prstGeom prst="rect">
              <a:avLst/>
            </a:prstGeom>
          </p:spPr>
        </p:pic>
      </p:grpSp>
      <p:sp>
        <p:nvSpPr>
          <p:cNvPr id="85" name="object 85"/>
          <p:cNvSpPr txBox="1"/>
          <p:nvPr/>
        </p:nvSpPr>
        <p:spPr>
          <a:xfrm>
            <a:off x="4874242" y="4387340"/>
            <a:ext cx="6286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2050" spc="-290">
                <a:latin typeface="Symbol"/>
                <a:cs typeface="Symbol"/>
              </a:rPr>
              <a:t>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5997398" y="4387340"/>
            <a:ext cx="6286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5880314" y="448378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4999259" y="4476399"/>
            <a:ext cx="101600" cy="254000"/>
          </a:xfrm>
          <a:prstGeom prst="rect">
            <a:avLst/>
          </a:prstGeom>
        </p:spPr>
        <p:txBody>
          <a:bodyPr wrap="square" lIns="0" tIns="2032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6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  <a:p>
            <a:pPr marL="635">
              <a:lnSpc>
                <a:spcPct val="100000"/>
              </a:lnSpc>
              <a:spcBef>
                <a:spcPts val="6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9" name="object 89"/>
          <p:cNvSpPr txBox="1"/>
          <p:nvPr/>
        </p:nvSpPr>
        <p:spPr>
          <a:xfrm>
            <a:off x="5345333" y="4474016"/>
            <a:ext cx="101600" cy="256540"/>
          </a:xfrm>
          <a:prstGeom prst="rect">
            <a:avLst/>
          </a:prstGeom>
        </p:spPr>
        <p:txBody>
          <a:bodyPr wrap="square" lIns="0" tIns="2159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7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635">
              <a:lnSpc>
                <a:spcPct val="100000"/>
              </a:lnSpc>
              <a:spcBef>
                <a:spcPts val="7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0" name="object 90"/>
          <p:cNvSpPr txBox="1"/>
          <p:nvPr/>
        </p:nvSpPr>
        <p:spPr>
          <a:xfrm>
            <a:off x="5882703" y="4599271"/>
            <a:ext cx="1009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13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1" name="object 91"/>
          <p:cNvSpPr txBox="1"/>
          <p:nvPr/>
        </p:nvSpPr>
        <p:spPr>
          <a:xfrm>
            <a:off x="5121102" y="4473065"/>
            <a:ext cx="1536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5467172" y="4473065"/>
            <a:ext cx="65595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07060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3" name="object 93"/>
          <p:cNvSpPr/>
          <p:nvPr/>
        </p:nvSpPr>
        <p:spPr>
          <a:xfrm>
            <a:off x="914400" y="914399"/>
            <a:ext cx="5943600" cy="3843654"/>
          </a:xfrm>
          <a:custGeom>
            <a:avLst/>
            <a:gdLst/>
            <a:ahLst/>
            <a:cxnLst/>
            <a:rect l="l" t="t" r="r" b="b"/>
            <a:pathLst>
              <a:path w="5943600" h="384365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837419"/>
                </a:lnTo>
                <a:lnTo>
                  <a:pt x="6096" y="383741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837419"/>
                </a:lnTo>
                <a:lnTo>
                  <a:pt x="0" y="3843528"/>
                </a:lnTo>
                <a:lnTo>
                  <a:pt x="6096" y="3843528"/>
                </a:lnTo>
                <a:lnTo>
                  <a:pt x="5937504" y="3843528"/>
                </a:lnTo>
                <a:lnTo>
                  <a:pt x="5943600" y="3843528"/>
                </a:lnTo>
                <a:lnTo>
                  <a:pt x="5943600" y="383743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3081527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50900" y="900176"/>
            <a:ext cx="5911850" cy="15106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 3-5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Lagrange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Multipliers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Calibri Light"/>
              <a:cs typeface="Calibri Light"/>
            </a:endParaRPr>
          </a:p>
          <a:p>
            <a:pPr marL="635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1.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>
                <a:latin typeface="Calibri"/>
                <a:cs typeface="Calibri"/>
              </a:rPr>
              <a:t> values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81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51587" sz="1050" spc="7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y</a:t>
            </a:r>
            <a:r>
              <a:rPr dirty="0" baseline="51587" sz="1050" spc="52">
                <a:latin typeface="Times New Roman"/>
                <a:cs typeface="Times New Roman"/>
              </a:rPr>
              <a:t>2 </a:t>
            </a:r>
            <a:r>
              <a:rPr dirty="0" baseline="51587" sz="1050" spc="14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endParaRPr baseline="5050" sz="1650">
              <a:latin typeface="Calibri"/>
              <a:cs typeface="Calibri"/>
            </a:endParaRPr>
          </a:p>
          <a:p>
            <a:pPr marL="86995">
              <a:lnSpc>
                <a:spcPct val="100000"/>
              </a:lnSpc>
              <a:spcBef>
                <a:spcPts val="400"/>
              </a:spcBef>
            </a:pP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64589" y="2503525"/>
            <a:ext cx="52324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65455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76342" y="2395981"/>
            <a:ext cx="57302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squared (and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5">
                <a:latin typeface="Calibri"/>
                <a:cs typeface="Calibri"/>
              </a:rPr>
              <a:t> positive)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 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18518" sz="1800" spc="-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29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u="sng" baseline="18518" sz="1800" spc="1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 spc="3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 </a:t>
            </a:r>
            <a:r>
              <a:rPr dirty="0" sz="1100">
                <a:latin typeface="Calibri"/>
                <a:cs typeface="Calibri"/>
              </a:rPr>
              <a:t>would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50863" y="2593439"/>
            <a:ext cx="6042025" cy="57162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63500" marR="55880" indent="-635">
              <a:lnSpc>
                <a:spcPct val="113399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).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 range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3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20">
                <a:latin typeface="Times New Roman"/>
                <a:cs typeface="Times New Roman"/>
              </a:rPr>
              <a:t> 3 </a:t>
            </a:r>
            <a:r>
              <a:rPr dirty="0" sz="1100" spc="-5">
                <a:latin typeface="Calibri"/>
                <a:cs typeface="Calibri"/>
              </a:rPr>
              <a:t>(with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values occurring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  <a:p>
            <a:pPr marL="63500" marR="97790">
              <a:lnSpc>
                <a:spcPct val="101800"/>
              </a:lnSpc>
              <a:spcBef>
                <a:spcPts val="131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 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allows 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whatever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hence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63500" marR="211454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5">
                <a:latin typeface="Calibri"/>
                <a:cs typeface="Calibri"/>
              </a:rPr>
              <a:t> overlooked)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prior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them!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algn="just"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algn="just" marL="63500" marR="123825">
              <a:lnSpc>
                <a:spcPts val="1340"/>
              </a:lnSpc>
              <a:spcBef>
                <a:spcPts val="4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actual step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 process is </a:t>
            </a:r>
            <a:r>
              <a:rPr dirty="0" sz="1100">
                <a:latin typeface="Calibri"/>
                <a:cs typeface="Calibri"/>
              </a:rPr>
              <a:t>then to </a:t>
            </a:r>
            <a:r>
              <a:rPr dirty="0" sz="1100" spc="-5">
                <a:latin typeface="Calibri"/>
                <a:cs typeface="Calibri"/>
              </a:rPr>
              <a:t>write down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system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equations we’ll need 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 marL="2692400" marR="2778760" indent="-142240">
              <a:lnSpc>
                <a:spcPct val="120000"/>
              </a:lnSpc>
              <a:spcBef>
                <a:spcPts val="940"/>
              </a:spcBef>
            </a:pPr>
            <a:r>
              <a:rPr dirty="0" sz="1200" spc="-5">
                <a:latin typeface="Times New Roman"/>
                <a:cs typeface="Times New Roman"/>
              </a:rPr>
              <a:t>16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8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sz="1250" spc="-30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350135">
              <a:lnSpc>
                <a:spcPct val="100000"/>
              </a:lnSpc>
              <a:spcBef>
                <a:spcPts val="500"/>
              </a:spcBef>
            </a:pP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algn="just" marL="62865" marR="9144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 most of </a:t>
            </a:r>
            <a:r>
              <a:rPr dirty="0" sz="1100" spc="-5">
                <a:latin typeface="Calibri"/>
                <a:cs typeface="Calibri"/>
              </a:rPr>
              <a:t>these systems there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multitude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solution methods that we </a:t>
            </a:r>
            <a:r>
              <a:rPr dirty="0" sz="1100">
                <a:latin typeface="Calibri"/>
                <a:cs typeface="Calibri"/>
              </a:rPr>
              <a:t>can use </a:t>
            </a:r>
            <a:r>
              <a:rPr dirty="0" sz="1100" spc="-5">
                <a:latin typeface="Calibri"/>
                <a:cs typeface="Calibri"/>
              </a:rPr>
              <a:t>to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be harder than </a:t>
            </a:r>
            <a:r>
              <a:rPr dirty="0" sz="1100">
                <a:latin typeface="Calibri"/>
                <a:cs typeface="Calibri"/>
              </a:rPr>
              <a:t>other, </a:t>
            </a:r>
            <a:r>
              <a:rPr dirty="0" sz="1100" spc="-5">
                <a:latin typeface="Calibri"/>
                <a:cs typeface="Calibri"/>
              </a:rPr>
              <a:t>but unfortunately, there will often be no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of knowing which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 and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“hard”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start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62865" marR="1193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afraid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systems.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-5">
                <a:latin typeface="Calibri"/>
                <a:cs typeface="Calibri"/>
              </a:rPr>
              <a:t> ever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been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“bad”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still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techniques 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know</a:t>
            </a:r>
            <a:r>
              <a:rPr dirty="0" sz="1100" spc="-5">
                <a:latin typeface="Calibri"/>
                <a:cs typeface="Calibri"/>
              </a:rPr>
              <a:t> how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sz="1100">
                <a:latin typeface="Calibri"/>
                <a:cs typeface="Calibri"/>
              </a:rPr>
              <a:t>them 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algn="just" marL="62865" marR="50165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 this case, simply because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numbers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smaller, let’s start with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second equation.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10">
                <a:latin typeface="Calibri"/>
                <a:cs typeface="Calibri"/>
              </a:rPr>
              <a:t>little </a:t>
            </a:r>
            <a:r>
              <a:rPr dirty="0" sz="1100" spc="-5">
                <a:latin typeface="Calibri"/>
                <a:cs typeface="Calibri"/>
              </a:rPr>
              <a:t> rewrite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859565" y="8442179"/>
            <a:ext cx="153797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15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52">
                <a:latin typeface="Times New Roman"/>
                <a:cs typeface="Times New Roman"/>
              </a:rPr>
              <a:t> </a:t>
            </a:r>
            <a:r>
              <a:rPr dirty="0" baseline="4629" sz="1800" spc="104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828913" y="8470706"/>
            <a:ext cx="1640205" cy="2209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81355" algn="l"/>
              </a:tabLst>
            </a:pP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  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  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57" y="894080"/>
            <a:ext cx="5967095" cy="177292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divide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“simplify”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can’t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unless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fact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it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 that students make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kinds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ts val="131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 marR="214629">
              <a:lnSpc>
                <a:spcPts val="1530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now have two possibilities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Step 2.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1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need to </a:t>
            </a:r>
            <a:r>
              <a:rPr dirty="0" sz="1100" spc="-5">
                <a:latin typeface="Calibri"/>
                <a:cs typeface="Calibri"/>
              </a:rPr>
              <a:t>go through </a:t>
            </a:r>
            <a:r>
              <a:rPr dirty="0" sz="1100">
                <a:latin typeface="Calibri"/>
                <a:cs typeface="Calibri"/>
              </a:rPr>
              <a:t>both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assuming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go directly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507021" y="2962646"/>
            <a:ext cx="69850" cy="12953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669871" y="2856791"/>
            <a:ext cx="1945005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30"/>
              </a:spcBef>
              <a:tabLst>
                <a:tab pos="869950" algn="l"/>
                <a:tab pos="1504950" algn="l"/>
              </a:tabLst>
            </a:pPr>
            <a:r>
              <a:rPr dirty="0" sz="1150" spc="65">
                <a:latin typeface="Times New Roman"/>
                <a:cs typeface="Times New Roman"/>
              </a:rPr>
              <a:t>4</a:t>
            </a:r>
            <a:r>
              <a:rPr dirty="0" sz="1150" spc="65" i="1">
                <a:latin typeface="Times New Roman"/>
                <a:cs typeface="Times New Roman"/>
              </a:rPr>
              <a:t>x</a:t>
            </a:r>
            <a:r>
              <a:rPr dirty="0" baseline="47008" sz="975" spc="97">
                <a:latin typeface="Times New Roman"/>
                <a:cs typeface="Times New Roman"/>
              </a:rPr>
              <a:t>2</a:t>
            </a:r>
            <a:r>
              <a:rPr dirty="0" baseline="47008" sz="975" spc="35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u="sng" baseline="19323" sz="1725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baseline="34188" sz="975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3244033"/>
            <a:ext cx="458152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Therefore, 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83133" y="3563378"/>
            <a:ext cx="467359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0386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63653" y="3563375"/>
            <a:ext cx="36258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9972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952629" y="3617353"/>
            <a:ext cx="80645" cy="23114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7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228598" y="3617353"/>
            <a:ext cx="8064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39286" y="3715641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45703" y="3606472"/>
            <a:ext cx="36322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47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,0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312216" y="3606473"/>
            <a:ext cx="17272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60">
                <a:latin typeface="Times New Roman"/>
                <a:cs typeface="Times New Roman"/>
              </a:rPr>
              <a:t>,0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838200" y="4012129"/>
            <a:ext cx="5965190" cy="31184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>
              <a:lnSpc>
                <a:spcPts val="13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ts val="148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this 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335915">
              <a:lnSpc>
                <a:spcPct val="100000"/>
              </a:lnSpc>
              <a:spcBef>
                <a:spcPts val="1330"/>
              </a:spcBef>
              <a:tabLst>
                <a:tab pos="1254760" algn="l"/>
                <a:tab pos="2092960" algn="l"/>
                <a:tab pos="3216910" algn="l"/>
                <a:tab pos="4050029" algn="l"/>
              </a:tabLst>
            </a:pPr>
            <a:r>
              <a:rPr dirty="0" sz="1150" spc="40">
                <a:latin typeface="Times New Roman"/>
                <a:cs typeface="Times New Roman"/>
              </a:rPr>
              <a:t>162</a:t>
            </a:r>
            <a:r>
              <a:rPr dirty="0" sz="1150" spc="4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50">
                <a:latin typeface="Times New Roman"/>
                <a:cs typeface="Times New Roman"/>
              </a:rPr>
              <a:t>8</a:t>
            </a:r>
            <a:r>
              <a:rPr dirty="0" sz="1150" spc="50" i="1">
                <a:latin typeface="Times New Roman"/>
                <a:cs typeface="Times New Roman"/>
              </a:rPr>
              <a:t>x	</a:t>
            </a: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40">
                <a:latin typeface="Times New Roman"/>
                <a:cs typeface="Times New Roman"/>
              </a:rPr>
              <a:t>154</a:t>
            </a:r>
            <a:r>
              <a:rPr dirty="0" sz="1150" spc="40" i="1">
                <a:latin typeface="Times New Roman"/>
                <a:cs typeface="Times New Roman"/>
              </a:rPr>
              <a:t>x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	</a:t>
            </a: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algn="ctr" marR="301625">
              <a:lnSpc>
                <a:spcPct val="100000"/>
              </a:lnSpc>
              <a:tabLst>
                <a:tab pos="909319" algn="l"/>
                <a:tab pos="1840230" algn="l"/>
              </a:tabLst>
            </a:pP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00">
              <a:latin typeface="Calibri"/>
              <a:cs typeface="Calibri"/>
            </a:endParaRPr>
          </a:p>
          <a:p>
            <a:pPr algn="ctr" marR="320040">
              <a:lnSpc>
                <a:spcPct val="100000"/>
              </a:lnSpc>
              <a:tabLst>
                <a:tab pos="1386205" algn="l"/>
              </a:tabLst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76200">
              <a:lnSpc>
                <a:spcPct val="100000"/>
              </a:lnSpc>
              <a:spcBef>
                <a:spcPts val="15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76200" marR="304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total,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potentially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those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1545140" y="7310456"/>
            <a:ext cx="80645" cy="230504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7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1981286" y="7310456"/>
            <a:ext cx="92075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5"/>
              </a:lnSpc>
              <a:spcBef>
                <a:spcPts val="100"/>
              </a:spcBef>
              <a:tabLst>
                <a:tab pos="852805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729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57150">
              <a:lnSpc>
                <a:spcPts val="805"/>
              </a:lnSpc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832220" y="7408504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257701" y="7310456"/>
            <a:ext cx="15748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805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729</a:t>
            </a:r>
            <a:endParaRPr sz="700">
              <a:latin typeface="Times New Roman"/>
              <a:cs typeface="Times New Roman"/>
            </a:endParaRPr>
          </a:p>
          <a:p>
            <a:pPr algn="ctr" marL="1270">
              <a:lnSpc>
                <a:spcPts val="805"/>
              </a:lnSpc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628724" y="7299607"/>
            <a:ext cx="1607185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047115" algn="l"/>
                <a:tab pos="1289050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282889" y="7242948"/>
            <a:ext cx="4777105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96570" algn="l"/>
                <a:tab pos="1485900" algn="l"/>
                <a:tab pos="1772920" algn="l"/>
                <a:tab pos="2762250" algn="l"/>
                <a:tab pos="413131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367" sz="2475" spc="-97">
                <a:latin typeface="Symbol"/>
                <a:cs typeface="Symbol"/>
              </a:rPr>
              <a:t>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baseline="-3367" sz="2475" spc="-240">
                <a:latin typeface="Symbol"/>
                <a:cs typeface="Symbol"/>
              </a:rPr>
              <a:t></a:t>
            </a:r>
            <a:r>
              <a:rPr dirty="0" baseline="-3367" sz="2475">
                <a:latin typeface="Times New Roman"/>
                <a:cs typeface="Times New Roman"/>
              </a:rPr>
              <a:t>	</a:t>
            </a:r>
            <a:r>
              <a:rPr dirty="0" baseline="-3367" sz="2475" spc="-240">
                <a:latin typeface="Symbol"/>
                <a:cs typeface="Symbol"/>
              </a:rPr>
              <a:t></a:t>
            </a:r>
            <a:r>
              <a:rPr dirty="0" baseline="-3367" sz="2475">
                <a:latin typeface="Times New Roman"/>
                <a:cs typeface="Times New Roman"/>
              </a:rPr>
              <a:t>	</a:t>
            </a:r>
            <a:r>
              <a:rPr dirty="0" baseline="-3367" sz="2475" spc="-240">
                <a:latin typeface="Symbol"/>
                <a:cs typeface="Symbol"/>
              </a:rPr>
              <a:t></a:t>
            </a:r>
            <a:r>
              <a:rPr dirty="0" baseline="-3367" sz="247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89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3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89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Times New Roman"/>
                <a:cs typeface="Times New Roman"/>
              </a:rPr>
              <a:t>3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 spc="-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714117" y="7740695"/>
            <a:ext cx="1581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729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758963" y="7837531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577336" y="7737180"/>
            <a:ext cx="80645" cy="230504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7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1700" y="7728073"/>
            <a:ext cx="367792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004695" algn="l"/>
              </a:tabLst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x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20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182.25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cc</a:t>
            </a:r>
            <a:r>
              <a:rPr dirty="0" sz="1100" spc="-5">
                <a:latin typeface="Calibri"/>
                <a:cs typeface="Calibri"/>
              </a:rPr>
              <a:t>ur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406352" y="7683333"/>
            <a:ext cx="1125220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07670" algn="l"/>
                <a:tab pos="774065" algn="l"/>
                <a:tab pos="1061720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5233327" y="7737178"/>
            <a:ext cx="8064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244035" y="7835225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61623" y="7727315"/>
            <a:ext cx="1727200" cy="21082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68020" algn="l"/>
              </a:tabLst>
            </a:pPr>
            <a:r>
              <a:rPr dirty="0" sz="1200" spc="65">
                <a:latin typeface="Times New Roman"/>
                <a:cs typeface="Times New Roman"/>
              </a:rPr>
              <a:t>,0 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	</a:t>
            </a:r>
            <a:r>
              <a:rPr dirty="0" sz="1200" spc="65">
                <a:latin typeface="Times New Roman"/>
                <a:cs typeface="Times New Roman"/>
              </a:rPr>
              <a:t>,0</a:t>
            </a:r>
            <a:r>
              <a:rPr dirty="0" sz="1200" spc="31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absolute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681" y="7903654"/>
            <a:ext cx="5570220" cy="51054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 indent="-635">
              <a:lnSpc>
                <a:spcPct val="112400"/>
              </a:lnSpc>
              <a:spcBef>
                <a:spcPts val="195"/>
              </a:spcBef>
            </a:pP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9 </a:t>
            </a:r>
            <a:r>
              <a:rPr dirty="0" baseline="5050" sz="1650" spc="-7">
                <a:latin typeface="Calibri"/>
                <a:cs typeface="Calibri"/>
              </a:rPr>
              <a:t>which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occurs</a:t>
            </a:r>
            <a:r>
              <a:rPr dirty="0" baseline="5050" sz="1650" spc="-7">
                <a:latin typeface="Calibri"/>
                <a:cs typeface="Calibri"/>
              </a:rPr>
              <a:t> at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3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2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52">
                <a:latin typeface="Times New Roman"/>
                <a:cs typeface="Times New Roman"/>
              </a:rPr>
              <a:t>0,</a:t>
            </a:r>
            <a:r>
              <a:rPr dirty="0" baseline="4629" sz="1800" spc="-277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sz="1600" spc="-65">
                <a:latin typeface="Symbol"/>
                <a:cs typeface="Symbol"/>
              </a:rPr>
              <a:t>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get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excited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about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absolute extrema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occurring at 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occasion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96111" y="85938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74700" y="878695"/>
            <a:ext cx="6189980" cy="66598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397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2.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maximum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</a:t>
            </a:r>
            <a:r>
              <a:rPr dirty="0" baseline="5050" sz="1650">
                <a:latin typeface="Calibri"/>
                <a:cs typeface="Calibri"/>
              </a:rPr>
              <a:t>values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8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51587" sz="1050" spc="52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4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</a:t>
            </a:r>
            <a:r>
              <a:rPr dirty="0" baseline="47619" sz="1050" spc="22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</a:t>
            </a:r>
            <a:r>
              <a:rPr dirty="0" baseline="2314" sz="1800" spc="52">
                <a:latin typeface="Times New Roman"/>
                <a:cs typeface="Times New Roman"/>
              </a:rPr>
              <a:t> </a:t>
            </a:r>
            <a:r>
              <a:rPr dirty="0" baseline="2314" sz="1800" spc="52" i="1">
                <a:latin typeface="Times New Roman"/>
                <a:cs typeface="Times New Roman"/>
              </a:rPr>
              <a:t>y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337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baseline="2314" sz="1800" spc="30">
                <a:latin typeface="Times New Roman"/>
                <a:cs typeface="Times New Roman"/>
              </a:rPr>
              <a:t>1</a:t>
            </a:r>
            <a:r>
              <a:rPr dirty="0" baseline="5050" sz="1650" spc="3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algn="just" marL="139700">
              <a:lnSpc>
                <a:spcPct val="10000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39065" marR="15494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squared (and </a:t>
            </a:r>
            <a:r>
              <a:rPr dirty="0" sz="1100">
                <a:latin typeface="Calibri"/>
                <a:cs typeface="Calibri"/>
              </a:rPr>
              <a:t>hence </a:t>
            </a:r>
            <a:r>
              <a:rPr dirty="0" sz="1100" spc="-5">
                <a:latin typeface="Calibri"/>
                <a:cs typeface="Calibri"/>
              </a:rPr>
              <a:t>positive)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 </a:t>
            </a:r>
            <a:r>
              <a:rPr dirty="0" sz="1100" spc="-10">
                <a:latin typeface="Calibri"/>
                <a:cs typeface="Calibri"/>
              </a:rPr>
              <a:t>range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1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largest values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15">
                <a:latin typeface="Times New Roman"/>
                <a:cs typeface="Times New Roman"/>
              </a:rPr>
              <a:t>1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10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largest values occurring</a:t>
            </a:r>
            <a:endParaRPr sz="1100">
              <a:latin typeface="Calibri"/>
              <a:cs typeface="Calibri"/>
            </a:endParaRPr>
          </a:p>
          <a:p>
            <a:pPr marL="139065">
              <a:lnSpc>
                <a:spcPct val="100000"/>
              </a:lnSpc>
              <a:spcBef>
                <a:spcPts val="175"/>
              </a:spcBef>
            </a:pP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  <a:p>
            <a:pPr marL="139065" marR="168275">
              <a:lnSpc>
                <a:spcPct val="101800"/>
              </a:lnSpc>
              <a:spcBef>
                <a:spcPts val="132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point,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largest 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allows 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whatever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bounded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-5">
                <a:latin typeface="Calibri"/>
                <a:cs typeface="Calibri"/>
              </a:rPr>
              <a:t> 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39065" marR="28321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5">
                <a:latin typeface="Calibri"/>
                <a:cs typeface="Calibri"/>
              </a:rPr>
              <a:t> overlooked)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prior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them!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algn="just" marL="1390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39065" marR="19494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2661920">
              <a:lnSpc>
                <a:spcPct val="100000"/>
              </a:lnSpc>
            </a:pPr>
            <a:r>
              <a:rPr dirty="0" sz="1200" spc="20">
                <a:latin typeface="Times New Roman"/>
                <a:cs typeface="Times New Roman"/>
              </a:rPr>
              <a:t>16</a:t>
            </a: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2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50" spc="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735580">
              <a:lnSpc>
                <a:spcPct val="100000"/>
              </a:lnSpc>
              <a:spcBef>
                <a:spcPts val="30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algn="ctr" marR="604520">
              <a:lnSpc>
                <a:spcPct val="100000"/>
              </a:lnSpc>
              <a:spcBef>
                <a:spcPts val="495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139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algn="just" marL="139700" marR="16383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 most of </a:t>
            </a:r>
            <a:r>
              <a:rPr dirty="0" sz="1100" spc="-5">
                <a:latin typeface="Calibri"/>
                <a:cs typeface="Calibri"/>
              </a:rPr>
              <a:t>these systems there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multitude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solution methods that we </a:t>
            </a:r>
            <a:r>
              <a:rPr dirty="0" sz="1100">
                <a:latin typeface="Calibri"/>
                <a:cs typeface="Calibri"/>
              </a:rPr>
              <a:t>can use </a:t>
            </a:r>
            <a:r>
              <a:rPr dirty="0" sz="1100" spc="-5">
                <a:latin typeface="Calibri"/>
                <a:cs typeface="Calibri"/>
              </a:rPr>
              <a:t>to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be harder than </a:t>
            </a:r>
            <a:r>
              <a:rPr dirty="0" sz="1100">
                <a:latin typeface="Calibri"/>
                <a:cs typeface="Calibri"/>
              </a:rPr>
              <a:t>other, </a:t>
            </a:r>
            <a:r>
              <a:rPr dirty="0" sz="1100" spc="-5">
                <a:latin typeface="Calibri"/>
                <a:cs typeface="Calibri"/>
              </a:rPr>
              <a:t>but unfortunately, there will often be no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of knowing which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 and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“hard”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start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39700" marR="19177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afraid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systems.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-5">
                <a:latin typeface="Calibri"/>
                <a:cs typeface="Calibri"/>
              </a:rPr>
              <a:t> ever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been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“bad”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techniques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know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sz="1100">
                <a:latin typeface="Calibri"/>
                <a:cs typeface="Calibri"/>
              </a:rPr>
              <a:t>them 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39700" marR="30289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maybe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5">
                <a:latin typeface="Calibri"/>
                <a:cs typeface="Calibri"/>
              </a:rPr>
              <a:t> information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10">
                <a:latin typeface="Calibri"/>
                <a:cs typeface="Calibri"/>
              </a:rPr>
              <a:t>so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gives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838444" y="7669383"/>
            <a:ext cx="160274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97">
                <a:latin typeface="Times New Roman"/>
                <a:cs typeface="Times New Roman"/>
              </a:rPr>
              <a:t>6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-22" i="1">
                <a:latin typeface="Times New Roman"/>
                <a:cs typeface="Times New Roman"/>
              </a:rPr>
              <a:t>x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6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2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9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Times New Roman"/>
                <a:cs typeface="Times New Roman"/>
              </a:rPr>
              <a:t>8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24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822400" y="7697928"/>
            <a:ext cx="1638300" cy="220979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73100" algn="l"/>
              </a:tabLst>
            </a:pP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or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8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559" y="8113213"/>
            <a:ext cx="5969000" cy="70612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divide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“simplify”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that</a:t>
            </a:r>
            <a:r>
              <a:rPr dirty="0" sz="1100">
                <a:latin typeface="Calibri"/>
                <a:cs typeface="Calibri"/>
              </a:rPr>
              <a:t> you </a:t>
            </a:r>
            <a:r>
              <a:rPr dirty="0" sz="1100" spc="-5">
                <a:latin typeface="Calibri"/>
                <a:cs typeface="Calibri"/>
              </a:rPr>
              <a:t>can’t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unless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fact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 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clearly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 it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often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biggest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mistakes that students make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kinds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587" y="894080"/>
            <a:ext cx="5942330" cy="136271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algn="just" marL="50800" marR="18415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final note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also need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careful </a:t>
            </a:r>
            <a:r>
              <a:rPr dirty="0" sz="1100">
                <a:latin typeface="Calibri"/>
                <a:cs typeface="Calibri"/>
              </a:rPr>
              <a:t>with the </a:t>
            </a:r>
            <a:r>
              <a:rPr dirty="0" sz="1100" spc="-10">
                <a:latin typeface="Calibri"/>
                <a:cs typeface="Calibri"/>
              </a:rPr>
              <a:t>fact </a:t>
            </a:r>
            <a:r>
              <a:rPr dirty="0" sz="1100" spc="-5">
                <a:latin typeface="Calibri"/>
                <a:cs typeface="Calibri"/>
              </a:rPr>
              <a:t>that in </a:t>
            </a:r>
            <a:r>
              <a:rPr dirty="0" sz="1100">
                <a:latin typeface="Calibri"/>
                <a:cs typeface="Calibri"/>
              </a:rPr>
              <a:t>some </a:t>
            </a:r>
            <a:r>
              <a:rPr dirty="0" sz="1100" spc="-5">
                <a:latin typeface="Calibri"/>
                <a:cs typeface="Calibri"/>
              </a:rPr>
              <a:t>cases minimums and maximums </a:t>
            </a:r>
            <a:r>
              <a:rPr dirty="0" sz="1100">
                <a:latin typeface="Calibri"/>
                <a:cs typeface="Calibri"/>
              </a:rPr>
              <a:t> won’t </a:t>
            </a:r>
            <a:r>
              <a:rPr dirty="0" sz="1100" spc="-5">
                <a:latin typeface="Calibri"/>
                <a:cs typeface="Calibri"/>
              </a:rPr>
              <a:t>exist </a:t>
            </a:r>
            <a:r>
              <a:rPr dirty="0" sz="1100">
                <a:latin typeface="Calibri"/>
                <a:cs typeface="Calibri"/>
              </a:rPr>
              <a:t>even though </a:t>
            </a:r>
            <a:r>
              <a:rPr dirty="0" sz="1100" spc="-5">
                <a:latin typeface="Calibri"/>
                <a:cs typeface="Calibri"/>
              </a:rPr>
              <a:t>the method will seem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imply that they </a:t>
            </a:r>
            <a:r>
              <a:rPr dirty="0" sz="1100">
                <a:latin typeface="Calibri"/>
                <a:cs typeface="Calibri"/>
              </a:rPr>
              <a:t>do.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every problem we’ll need 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minimums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maximums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algn="just" marL="50800" marR="43180">
              <a:lnSpc>
                <a:spcPct val="98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see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physical justification </a:t>
            </a: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formulas above.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consider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minimum and maximum value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8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51587" sz="1050" spc="52">
                <a:latin typeface="Times New Roman"/>
                <a:cs typeface="Times New Roman"/>
              </a:rPr>
              <a:t>2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 2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baseline="5050" sz="1650" spc="-7">
                <a:latin typeface="Calibri"/>
                <a:cs typeface="Calibri"/>
              </a:rPr>
              <a:t>subject </a:t>
            </a:r>
            <a:r>
              <a:rPr dirty="0" baseline="5050" sz="1650">
                <a:latin typeface="Calibri"/>
                <a:cs typeface="Calibri"/>
              </a:rPr>
              <a:t>to the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 </a:t>
            </a:r>
            <a:r>
              <a:rPr dirty="0" baseline="2314" sz="1800">
                <a:latin typeface="Symbol"/>
                <a:cs typeface="Symbol"/>
              </a:rPr>
              <a:t></a:t>
            </a:r>
            <a:r>
              <a:rPr dirty="0" baseline="2314" sz="1800">
                <a:latin typeface="Times New Roman"/>
                <a:cs typeface="Times New Roman"/>
              </a:rPr>
              <a:t> </a:t>
            </a:r>
            <a:r>
              <a:rPr dirty="0" baseline="2314" sz="1800" spc="52" i="1">
                <a:latin typeface="Times New Roman"/>
                <a:cs typeface="Times New Roman"/>
              </a:rPr>
              <a:t>y</a:t>
            </a:r>
            <a:r>
              <a:rPr dirty="0" baseline="47619" sz="1050" spc="52">
                <a:latin typeface="Times New Roman"/>
                <a:cs typeface="Times New Roman"/>
              </a:rPr>
              <a:t>2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>
                <a:latin typeface="Times New Roman"/>
                <a:cs typeface="Times New Roman"/>
              </a:rPr>
              <a:t> </a:t>
            </a:r>
            <a:r>
              <a:rPr dirty="0" baseline="2314" sz="1800" spc="30">
                <a:latin typeface="Times New Roman"/>
                <a:cs typeface="Times New Roman"/>
              </a:rPr>
              <a:t>1</a:t>
            </a:r>
            <a:r>
              <a:rPr dirty="0" baseline="5050" sz="1650" spc="30">
                <a:latin typeface="Calibri"/>
                <a:cs typeface="Calibri"/>
              </a:rPr>
              <a:t>. </a:t>
            </a: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practice problems </a:t>
            </a: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this section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(problem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#2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be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exact)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show that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-2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which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occurs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0,1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6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350311" y="2266805"/>
            <a:ext cx="36639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02895" algn="l"/>
              </a:tabLst>
            </a:pP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	</a:t>
            </a:r>
            <a:r>
              <a:rPr dirty="0" sz="1600" spc="-145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26956" y="2326766"/>
            <a:ext cx="173040" cy="111720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901663" y="2305429"/>
            <a:ext cx="3415029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38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650" i="1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61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8.125 which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630">
                <a:latin typeface="Calibri"/>
                <a:cs typeface="Calibri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93498" y="2326766"/>
            <a:ext cx="172886" cy="111720"/>
          </a:xfrm>
          <a:prstGeom prst="rect">
            <a:avLst/>
          </a:prstGeom>
        </p:spPr>
      </p:pic>
      <p:sp>
        <p:nvSpPr>
          <p:cNvPr id="7" name="object 7"/>
          <p:cNvSpPr txBox="1"/>
          <p:nvPr/>
        </p:nvSpPr>
        <p:spPr>
          <a:xfrm>
            <a:off x="4145167" y="2221992"/>
            <a:ext cx="154051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11505" algn="l"/>
                <a:tab pos="982980" algn="l"/>
                <a:tab pos="1477645" algn="l"/>
              </a:tabLst>
            </a:pPr>
            <a:r>
              <a:rPr dirty="0" sz="2050" spc="-295">
                <a:latin typeface="Symbol"/>
                <a:cs typeface="Symbol"/>
              </a:rPr>
              <a:t></a:t>
            </a:r>
            <a:r>
              <a:rPr dirty="0" sz="2050" spc="-295">
                <a:latin typeface="Times New Roman"/>
                <a:cs typeface="Times New Roman"/>
              </a:rPr>
              <a:t>	</a:t>
            </a:r>
            <a:r>
              <a:rPr dirty="0" sz="2050" spc="-295">
                <a:latin typeface="Symbol"/>
                <a:cs typeface="Symbol"/>
              </a:rPr>
              <a:t></a:t>
            </a:r>
            <a:r>
              <a:rPr dirty="0" sz="2050" spc="-295">
                <a:latin typeface="Times New Roman"/>
                <a:cs typeface="Times New Roman"/>
              </a:rPr>
              <a:t>	</a:t>
            </a:r>
            <a:r>
              <a:rPr dirty="0" sz="2050" spc="-295">
                <a:latin typeface="Symbol"/>
                <a:cs typeface="Symbol"/>
              </a:rPr>
              <a:t></a:t>
            </a:r>
            <a:r>
              <a:rPr dirty="0" sz="2050" spc="-295">
                <a:latin typeface="Times New Roman"/>
                <a:cs typeface="Times New Roman"/>
              </a:rPr>
              <a:t>	</a:t>
            </a:r>
            <a:r>
              <a:rPr dirty="0" sz="2050" spc="-295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678909" y="2319621"/>
            <a:ext cx="93599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521970" algn="l"/>
                <a:tab pos="87884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baseline="3968" sz="1050" spc="-7">
                <a:latin typeface="Times New Roman"/>
                <a:cs typeface="Times New Roman"/>
              </a:rPr>
              <a:t>3</a:t>
            </a:r>
            <a:r>
              <a:rPr dirty="0" baseline="3968" sz="1050" spc="-7">
                <a:latin typeface="Times New Roman"/>
                <a:cs typeface="Times New Roman"/>
              </a:rPr>
              <a:t>  </a:t>
            </a:r>
            <a:r>
              <a:rPr dirty="0" baseline="3968" sz="1050" spc="-60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7</a:t>
            </a:r>
            <a:r>
              <a:rPr dirty="0" baseline="3968" sz="1050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322160" y="2311684"/>
            <a:ext cx="1292225" cy="2349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3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 </a:t>
            </a:r>
            <a:r>
              <a:rPr dirty="0" sz="700" spc="-60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69215">
              <a:lnSpc>
                <a:spcPts val="830"/>
              </a:lnSpc>
              <a:tabLst>
                <a:tab pos="368935" algn="l"/>
                <a:tab pos="935990" algn="l"/>
                <a:tab pos="1235075" algn="l"/>
              </a:tabLst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508634" y="2307715"/>
            <a:ext cx="12306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6870" algn="l"/>
                <a:tab pos="878840" algn="l"/>
                <a:tab pos="1181735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730" y="2721523"/>
            <a:ext cx="452183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 spc="-7">
                <a:latin typeface="Calibri"/>
                <a:cs typeface="Calibri"/>
              </a:rPr>
              <a:t>Here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a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sketch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well </a:t>
            </a:r>
            <a:r>
              <a:rPr dirty="0" baseline="5050" sz="1650" spc="-15">
                <a:latin typeface="Calibri"/>
                <a:cs typeface="Calibri"/>
              </a:rPr>
              <a:t>as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x</a:t>
            </a:r>
            <a:r>
              <a:rPr dirty="0" baseline="4629" sz="1800" spc="22">
                <a:latin typeface="Times New Roman"/>
                <a:cs typeface="Times New Roman"/>
              </a:rPr>
              <a:t>.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292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various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values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k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6232" y="7601094"/>
            <a:ext cx="5941695" cy="11950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ts val="1265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remember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somewhere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constraint,</a:t>
            </a:r>
            <a:endParaRPr sz="1100">
              <a:latin typeface="Calibri"/>
              <a:cs typeface="Calibri"/>
            </a:endParaRPr>
          </a:p>
          <a:p>
            <a:pPr marL="69215">
              <a:lnSpc>
                <a:spcPts val="1864"/>
              </a:lnSpc>
            </a:pP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</a:t>
            </a:r>
            <a:r>
              <a:rPr dirty="0" baseline="47619" sz="1050" spc="22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</a:t>
            </a:r>
            <a:r>
              <a:rPr dirty="0" baseline="2314" sz="1800" spc="60">
                <a:latin typeface="Times New Roman"/>
                <a:cs typeface="Times New Roman"/>
              </a:rPr>
              <a:t> </a:t>
            </a:r>
            <a:r>
              <a:rPr dirty="0" baseline="2314" sz="1800" spc="52" i="1">
                <a:latin typeface="Times New Roman"/>
                <a:cs typeface="Times New Roman"/>
              </a:rPr>
              <a:t>y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345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1 </a:t>
            </a:r>
            <a:r>
              <a:rPr dirty="0" baseline="5050" sz="1650" spc="-7">
                <a:latin typeface="Calibri"/>
                <a:cs typeface="Calibri"/>
              </a:rPr>
              <a:t>in this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case.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Because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are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looking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minimum/maximum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63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endParaRPr baseline="5050" sz="1650">
              <a:latin typeface="Calibri"/>
              <a:cs typeface="Calibri"/>
            </a:endParaRPr>
          </a:p>
          <a:p>
            <a:pPr marL="38100" marR="30480" indent="-635">
              <a:lnSpc>
                <a:spcPct val="105300"/>
              </a:lnSpc>
              <a:spcBef>
                <a:spcPts val="5"/>
              </a:spcBef>
            </a:pPr>
            <a:r>
              <a:rPr dirty="0" baseline="5050" sz="1650" spc="-7">
                <a:latin typeface="Calibri"/>
                <a:cs typeface="Calibri"/>
              </a:rPr>
              <a:t>turn,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means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location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minimum/maximum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i.e.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must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occur where 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intersects the graph </a:t>
            </a:r>
            <a:r>
              <a:rPr dirty="0" baseline="5050" sz="1650">
                <a:latin typeface="Calibri"/>
                <a:cs typeface="Calibri"/>
              </a:rPr>
              <a:t>of the </a:t>
            </a:r>
            <a:r>
              <a:rPr dirty="0" baseline="5050" sz="1650" spc="-7">
                <a:latin typeface="Calibri"/>
                <a:cs typeface="Calibri"/>
              </a:rPr>
              <a:t>constraint </a:t>
            </a:r>
            <a:r>
              <a:rPr dirty="0" baseline="5050" sz="1650">
                <a:latin typeface="Calibri"/>
                <a:cs typeface="Calibri"/>
              </a:rPr>
              <a:t>when </a:t>
            </a:r>
            <a:r>
              <a:rPr dirty="0" baseline="5050" sz="1650" i="1">
                <a:latin typeface="Calibri"/>
                <a:cs typeface="Calibri"/>
              </a:rPr>
              <a:t>k </a:t>
            </a:r>
            <a:r>
              <a:rPr dirty="0" baseline="5050" sz="1650" spc="-7">
                <a:latin typeface="Calibri"/>
                <a:cs typeface="Calibri"/>
              </a:rPr>
              <a:t>is </a:t>
            </a:r>
            <a:r>
              <a:rPr dirty="0" baseline="5050" sz="1650">
                <a:latin typeface="Calibri"/>
                <a:cs typeface="Calibri"/>
              </a:rPr>
              <a:t>either the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</a:t>
            </a:r>
            <a:r>
              <a:rPr dirty="0" baseline="5050" sz="1650">
                <a:latin typeface="Calibri"/>
                <a:cs typeface="Calibri"/>
              </a:rPr>
              <a:t>or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value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038350" y="3213742"/>
            <a:ext cx="3524250" cy="4056882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5347" y="894080"/>
            <a:ext cx="5855970" cy="25914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8900">
              <a:lnSpc>
                <a:spcPts val="13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88900" marR="17780">
              <a:lnSpc>
                <a:spcPts val="1340"/>
              </a:lnSpc>
              <a:spcBef>
                <a:spcPts val="16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8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go through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assuming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go directly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algn="ctr" marR="158750">
              <a:lnSpc>
                <a:spcPct val="100000"/>
              </a:lnSpc>
              <a:tabLst>
                <a:tab pos="699135" algn="l"/>
                <a:tab pos="1341120" algn="l"/>
              </a:tabLst>
            </a:pP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Therefore, 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potential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algn="ctr" marR="189865">
              <a:lnSpc>
                <a:spcPct val="100000"/>
              </a:lnSpc>
              <a:tabLst>
                <a:tab pos="1379855" algn="l"/>
              </a:tabLst>
            </a:pP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Symbol"/>
                <a:cs typeface="Symbol"/>
              </a:rPr>
              <a:t></a:t>
            </a:r>
            <a:r>
              <a:rPr dirty="0" baseline="4629" sz="1800" spc="-97">
                <a:latin typeface="Times New Roman"/>
                <a:cs typeface="Times New Roman"/>
              </a:rPr>
              <a:t>1</a:t>
            </a:r>
            <a:r>
              <a:rPr dirty="0" sz="1600" spc="-65">
                <a:latin typeface="Symbol"/>
                <a:cs typeface="Symbol"/>
              </a:rPr>
              <a:t></a:t>
            </a:r>
            <a:r>
              <a:rPr dirty="0" sz="1600" spc="-65">
                <a:latin typeface="Times New Roman"/>
                <a:cs typeface="Times New Roman"/>
              </a:rPr>
              <a:t>	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0,1</a:t>
            </a:r>
            <a:r>
              <a:rPr dirty="0" sz="1600" spc="-5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88900">
              <a:lnSpc>
                <a:spcPts val="1295"/>
              </a:lnSpc>
              <a:spcBef>
                <a:spcPts val="15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ts val="1475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8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this 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803385" y="3744323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410145" y="3636770"/>
            <a:ext cx="2501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1223010" algn="l"/>
                <a:tab pos="2065020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i="1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31746" sz="10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608433" y="4147624"/>
            <a:ext cx="69850" cy="1358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76300" y="4037850"/>
            <a:ext cx="5668010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y</a:t>
            </a:r>
            <a:r>
              <a:rPr dirty="0" sz="125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3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70">
                <a:latin typeface="Times New Roman"/>
                <a:cs typeface="Times New Roman"/>
              </a:rPr>
              <a:t> </a:t>
            </a:r>
            <a:r>
              <a:rPr dirty="0" u="sng" baseline="35714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5714" sz="1050" spc="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67967" y="4493210"/>
            <a:ext cx="220264" cy="207474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057314" y="4501040"/>
            <a:ext cx="173831" cy="110197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1015813" y="4482083"/>
            <a:ext cx="1638935" cy="23622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63500">
              <a:lnSpc>
                <a:spcPts val="1110"/>
              </a:lnSpc>
              <a:spcBef>
                <a:spcPts val="130"/>
              </a:spcBef>
              <a:tabLst>
                <a:tab pos="1437005" algn="l"/>
              </a:tabLst>
            </a:pP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7008" sz="975" spc="23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u="sng" baseline="19323" sz="1725" spc="28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 </a:t>
            </a:r>
            <a:r>
              <a:rPr dirty="0" baseline="34188" sz="975" spc="30">
                <a:latin typeface="Times New Roman"/>
                <a:cs typeface="Times New Roman"/>
              </a:rPr>
              <a:t> </a:t>
            </a:r>
            <a:r>
              <a:rPr dirty="0" baseline="34188" sz="975" spc="4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	</a:t>
            </a:r>
            <a:r>
              <a:rPr dirty="0" sz="1150" spc="45">
                <a:latin typeface="Symbol"/>
                <a:cs typeface="Symbol"/>
              </a:rPr>
              <a:t></a:t>
            </a:r>
            <a:endParaRPr sz="1150">
              <a:latin typeface="Symbol"/>
              <a:cs typeface="Symbol"/>
            </a:endParaRPr>
          </a:p>
          <a:p>
            <a:pPr marL="346710">
              <a:lnSpc>
                <a:spcPts val="509"/>
              </a:lnSpc>
            </a:pPr>
            <a:r>
              <a:rPr dirty="0" sz="650" spc="20">
                <a:latin typeface="Times New Roman"/>
                <a:cs typeface="Times New Roman"/>
              </a:rPr>
              <a:t>64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64929" y="4588168"/>
            <a:ext cx="251460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015489" algn="l"/>
                <a:tab pos="2456815" algn="l"/>
              </a:tabLst>
            </a:pPr>
            <a:r>
              <a:rPr dirty="0" sz="650" spc="20">
                <a:latin typeface="Times New Roman"/>
                <a:cs typeface="Times New Roman"/>
              </a:rPr>
              <a:t>64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64</a:t>
            </a:r>
            <a:r>
              <a:rPr dirty="0" sz="650" spc="20">
                <a:latin typeface="Times New Roman"/>
                <a:cs typeface="Times New Roman"/>
              </a:rPr>
              <a:t>	</a:t>
            </a:r>
            <a:r>
              <a:rPr dirty="0" sz="650" spc="20">
                <a:latin typeface="Times New Roman"/>
                <a:cs typeface="Times New Roman"/>
              </a:rPr>
              <a:t>8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00421" y="4482083"/>
            <a:ext cx="117157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850265" algn="l"/>
              </a:tabLst>
            </a:pP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326404" y="4429235"/>
            <a:ext cx="300164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0"/>
              </a:spcBef>
              <a:tabLst>
                <a:tab pos="2355215" algn="l"/>
              </a:tabLst>
            </a:pPr>
            <a:r>
              <a:rPr dirty="0" baseline="-19323" sz="1725" spc="67" i="1">
                <a:latin typeface="Times New Roman"/>
                <a:cs typeface="Times New Roman"/>
              </a:rPr>
              <a:t>x</a:t>
            </a:r>
            <a:r>
              <a:rPr dirty="0" baseline="8547" sz="975" spc="67">
                <a:latin typeface="Times New Roman"/>
                <a:cs typeface="Times New Roman"/>
              </a:rPr>
              <a:t>2</a:t>
            </a:r>
            <a:r>
              <a:rPr dirty="0" baseline="8547" sz="975" spc="352">
                <a:latin typeface="Times New Roman"/>
                <a:cs typeface="Times New Roman"/>
              </a:rPr>
              <a:t> </a:t>
            </a:r>
            <a:r>
              <a:rPr dirty="0" baseline="-19323" sz="1725" spc="37">
                <a:latin typeface="Symbol"/>
                <a:cs typeface="Symbol"/>
              </a:rPr>
              <a:t></a:t>
            </a:r>
            <a:r>
              <a:rPr dirty="0" u="sng" sz="1150" spc="9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63</a:t>
            </a:r>
            <a:r>
              <a:rPr dirty="0" sz="650" spc="20">
                <a:latin typeface="Times New Roman"/>
                <a:cs typeface="Times New Roman"/>
              </a:rPr>
              <a:t>	63</a:t>
            </a:r>
            <a:r>
              <a:rPr dirty="0" sz="650" spc="100">
                <a:latin typeface="Times New Roman"/>
                <a:cs typeface="Times New Roman"/>
              </a:rPr>
              <a:t> </a:t>
            </a:r>
            <a:r>
              <a:rPr dirty="0" baseline="-19323" sz="1725" spc="37">
                <a:latin typeface="Symbol"/>
                <a:cs typeface="Symbol"/>
              </a:rPr>
              <a:t></a:t>
            </a:r>
            <a:r>
              <a:rPr dirty="0" baseline="-19323" sz="1725" spc="-30">
                <a:latin typeface="Times New Roman"/>
                <a:cs typeface="Times New Roman"/>
              </a:rPr>
              <a:t> </a:t>
            </a:r>
            <a:r>
              <a:rPr dirty="0" baseline="-19323" sz="1725" spc="37">
                <a:latin typeface="Symbol"/>
                <a:cs typeface="Symbol"/>
              </a:rPr>
              <a:t></a:t>
            </a:r>
            <a:r>
              <a:rPr dirty="0" baseline="-19323" sz="1725" spc="-60">
                <a:latin typeface="Times New Roman"/>
                <a:cs typeface="Times New Roman"/>
              </a:rPr>
              <a:t> </a:t>
            </a:r>
            <a:r>
              <a:rPr dirty="0" baseline="4273" sz="975" spc="30">
                <a:latin typeface="Times New Roman"/>
                <a:cs typeface="Times New Roman"/>
              </a:rPr>
              <a:t>3 </a:t>
            </a:r>
            <a:r>
              <a:rPr dirty="0" baseline="4273" sz="975" spc="179">
                <a:latin typeface="Times New Roman"/>
                <a:cs typeface="Times New Roman"/>
              </a:rPr>
              <a:t> </a:t>
            </a:r>
            <a:r>
              <a:rPr dirty="0" baseline="4273" sz="975" spc="30">
                <a:latin typeface="Times New Roman"/>
                <a:cs typeface="Times New Roman"/>
              </a:rPr>
              <a:t>7   </a:t>
            </a:r>
            <a:endParaRPr baseline="4273" sz="975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901700" y="4882455"/>
            <a:ext cx="424561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633777" y="5289040"/>
            <a:ext cx="173967" cy="111719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71071" y="5289038"/>
            <a:ext cx="173967" cy="111719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451083" y="5184265"/>
            <a:ext cx="241554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14680" algn="l"/>
                <a:tab pos="1854200" algn="l"/>
                <a:tab pos="2352040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366334" y="5281894"/>
            <a:ext cx="428625" cy="2273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  <a:tabLst>
                <a:tab pos="370840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3</a:t>
            </a:r>
            <a:r>
              <a:rPr dirty="0" baseline="3968" sz="1050" spc="-7">
                <a:latin typeface="Times New Roman"/>
                <a:cs typeface="Times New Roman"/>
              </a:rPr>
              <a:t>  </a:t>
            </a:r>
            <a:r>
              <a:rPr dirty="0" baseline="3968" sz="1050" spc="-60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7</a:t>
            </a:r>
            <a:r>
              <a:rPr dirty="0" baseline="3968" sz="1050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69850">
              <a:lnSpc>
                <a:spcPts val="795"/>
              </a:lnSpc>
              <a:tabLst>
                <a:tab pos="370840" algn="l"/>
              </a:tabLst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475743" y="5217600"/>
            <a:ext cx="607060" cy="29146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345"/>
              </a:lnSpc>
              <a:spcBef>
                <a:spcPts val="100"/>
              </a:spcBef>
              <a:tabLst>
                <a:tab pos="524510" algn="l"/>
              </a:tabLst>
            </a:pPr>
            <a:r>
              <a:rPr dirty="0" baseline="-18518" sz="1800">
                <a:latin typeface="Symbol"/>
                <a:cs typeface="Symbol"/>
              </a:rPr>
              <a:t></a:t>
            </a:r>
            <a:r>
              <a:rPr dirty="0" baseline="-18518" sz="1800" spc="-82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3</a:t>
            </a:r>
            <a:r>
              <a:rPr dirty="0" baseline="3968" sz="1050" spc="465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7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222885">
              <a:lnSpc>
                <a:spcPts val="745"/>
              </a:lnSpc>
              <a:tabLst>
                <a:tab pos="524510" algn="l"/>
              </a:tabLst>
            </a:pPr>
            <a:r>
              <a:rPr dirty="0" sz="700" spc="-5">
                <a:latin typeface="Times New Roman"/>
                <a:cs typeface="Times New Roman"/>
              </a:rPr>
              <a:t>8	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816498" y="5269986"/>
            <a:ext cx="166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53846" y="5269986"/>
            <a:ext cx="166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5699197"/>
            <a:ext cx="5876290" cy="70612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total,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potentially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those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229194" y="6618094"/>
            <a:ext cx="173670" cy="111720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963519" y="6618092"/>
            <a:ext cx="173670" cy="111719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1046789" y="6513319"/>
            <a:ext cx="241109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13410" algn="l"/>
                <a:tab pos="1851025" algn="l"/>
                <a:tab pos="2347595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351258" y="6562925"/>
            <a:ext cx="204088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325245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582470" y="6610946"/>
            <a:ext cx="3930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9210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316826" y="6610946"/>
            <a:ext cx="39306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9210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224424" y="6603009"/>
            <a:ext cx="727710" cy="2349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3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 </a:t>
            </a:r>
            <a:r>
              <a:rPr dirty="0" sz="700" spc="-60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69215">
              <a:lnSpc>
                <a:spcPts val="830"/>
              </a:lnSpc>
              <a:tabLst>
                <a:tab pos="370205" algn="l"/>
                <a:tab pos="670560" algn="l"/>
              </a:tabLst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58780" y="6603009"/>
            <a:ext cx="212725" cy="2349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3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 </a:t>
            </a:r>
            <a:r>
              <a:rPr dirty="0" sz="700" spc="-60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69215">
              <a:lnSpc>
                <a:spcPts val="830"/>
              </a:lnSpc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316825" y="6706592"/>
            <a:ext cx="3702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12420" algn="l"/>
              </a:tabLst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54004" y="6599040"/>
            <a:ext cx="2647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50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1411575" y="6599040"/>
            <a:ext cx="14497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2105" algn="l"/>
                <a:tab pos="1393825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145958" y="6599040"/>
            <a:ext cx="4286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32105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714117" y="7085376"/>
            <a:ext cx="11366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65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34754" y="718221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pic>
        <p:nvPicPr>
          <p:cNvPr id="36" name="object 3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476036" y="7093712"/>
            <a:ext cx="175253" cy="111719"/>
          </a:xfrm>
          <a:prstGeom prst="rect">
            <a:avLst/>
          </a:prstGeom>
        </p:spPr>
      </p:pic>
      <p:sp>
        <p:nvSpPr>
          <p:cNvPr id="37" name="object 37"/>
          <p:cNvSpPr txBox="1"/>
          <p:nvPr/>
        </p:nvSpPr>
        <p:spPr>
          <a:xfrm>
            <a:off x="4471337" y="7078628"/>
            <a:ext cx="21462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 spc="2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7 </a:t>
            </a:r>
            <a:r>
              <a:rPr dirty="0" sz="700" spc="-55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832687" y="708655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28986" y="7182241"/>
            <a:ext cx="3740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16230" algn="l"/>
              </a:tabLst>
            </a:pPr>
            <a:r>
              <a:rPr dirty="0" sz="700" spc="-5">
                <a:latin typeface="Times New Roman"/>
                <a:cs typeface="Times New Roman"/>
              </a:rPr>
              <a:t>8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01700" y="7074661"/>
            <a:ext cx="356362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59610" algn="l"/>
              </a:tabLst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x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20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8.125</a:t>
            </a:r>
            <a:r>
              <a:rPr dirty="0" sz="1200" spc="12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cc</a:t>
            </a:r>
            <a:r>
              <a:rPr dirty="0" sz="1100" spc="-5">
                <a:latin typeface="Calibri"/>
                <a:cs typeface="Calibri"/>
              </a:rPr>
              <a:t>ur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05">
                <a:latin typeface="Calibri"/>
                <a:cs typeface="Calibri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4660195" y="7074659"/>
            <a:ext cx="58801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60680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42" name="object 4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350519" y="7093711"/>
            <a:ext cx="175909" cy="111719"/>
          </a:xfrm>
          <a:prstGeom prst="rect">
            <a:avLst/>
          </a:prstGeom>
        </p:spPr>
      </p:pic>
      <p:sp>
        <p:nvSpPr>
          <p:cNvPr id="43" name="object 43"/>
          <p:cNvSpPr txBox="1"/>
          <p:nvPr/>
        </p:nvSpPr>
        <p:spPr>
          <a:xfrm>
            <a:off x="4292081" y="6988936"/>
            <a:ext cx="155892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19125" algn="l"/>
                <a:tab pos="992505" algn="l"/>
                <a:tab pos="1494790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85">
                <a:latin typeface="Symbol"/>
                <a:cs typeface="Symbol"/>
              </a:rPr>
              <a:t></a:t>
            </a:r>
            <a:r>
              <a:rPr dirty="0" sz="2050" spc="-285">
                <a:latin typeface="Times New Roman"/>
                <a:cs typeface="Times New Roman"/>
              </a:rPr>
              <a:t>	</a:t>
            </a:r>
            <a:r>
              <a:rPr dirty="0" sz="2050" spc="-285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5708517" y="7086569"/>
            <a:ext cx="7048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45855" y="7078630"/>
            <a:ext cx="433070" cy="23495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830"/>
              </a:lnSpc>
              <a:spcBef>
                <a:spcPts val="90"/>
              </a:spcBef>
            </a:pPr>
            <a:r>
              <a:rPr dirty="0" sz="700">
                <a:latin typeface="Times New Roman"/>
                <a:cs typeface="Times New Roman"/>
              </a:rPr>
              <a:t>3</a:t>
            </a:r>
            <a:r>
              <a:rPr dirty="0" sz="700" spc="245">
                <a:latin typeface="Times New Roman"/>
                <a:cs typeface="Times New Roman"/>
              </a:rPr>
              <a:t> </a:t>
            </a:r>
            <a:r>
              <a:rPr dirty="0" sz="700">
                <a:latin typeface="Times New Roman"/>
                <a:cs typeface="Times New Roman"/>
              </a:rPr>
              <a:t>7 </a:t>
            </a:r>
            <a:r>
              <a:rPr dirty="0" sz="700" spc="-55">
                <a:latin typeface="Times New Roman"/>
                <a:cs typeface="Times New Roman"/>
              </a:rPr>
              <a:t> </a:t>
            </a:r>
            <a:endParaRPr sz="700">
              <a:latin typeface="Times New Roman"/>
              <a:cs typeface="Times New Roman"/>
            </a:endParaRPr>
          </a:p>
          <a:p>
            <a:pPr marL="70485">
              <a:lnSpc>
                <a:spcPts val="830"/>
              </a:lnSpc>
              <a:tabLst>
                <a:tab pos="375285" algn="l"/>
              </a:tabLst>
            </a:pPr>
            <a:r>
              <a:rPr dirty="0" sz="700">
                <a:latin typeface="Times New Roman"/>
                <a:cs typeface="Times New Roman"/>
              </a:rPr>
              <a:t>8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>
                <a:latin typeface="Times New Roman"/>
                <a:cs typeface="Times New Roman"/>
              </a:rPr>
              <a:t>8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5535420" y="7074661"/>
            <a:ext cx="11677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20675" algn="l"/>
              </a:tabLst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4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901700" y="7273035"/>
            <a:ext cx="5589905" cy="509905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12700" marR="5080" indent="-635">
              <a:lnSpc>
                <a:spcPct val="112500"/>
              </a:lnSpc>
              <a:spcBef>
                <a:spcPts val="190"/>
              </a:spcBef>
            </a:pPr>
            <a:r>
              <a:rPr dirty="0" baseline="5050" sz="1650" spc="-7">
                <a:latin typeface="Calibri"/>
                <a:cs typeface="Calibri"/>
              </a:rPr>
              <a:t>minimum is </a:t>
            </a:r>
            <a:r>
              <a:rPr dirty="0" baseline="5050" sz="1650">
                <a:latin typeface="Calibri"/>
                <a:cs typeface="Calibri"/>
              </a:rPr>
              <a:t>-2 </a:t>
            </a:r>
            <a:r>
              <a:rPr dirty="0" baseline="5050" sz="1650" spc="-7">
                <a:latin typeface="Calibri"/>
                <a:cs typeface="Calibri"/>
              </a:rPr>
              <a:t>which occurs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0,1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-5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 not get excited about the absolute extrema occurring at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896111" y="796290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9" name="object 49"/>
          <p:cNvSpPr txBox="1"/>
          <p:nvPr/>
        </p:nvSpPr>
        <p:spPr>
          <a:xfrm>
            <a:off x="876300" y="8220880"/>
            <a:ext cx="5390515" cy="569595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625"/>
              </a:spcBef>
            </a:pPr>
            <a:r>
              <a:rPr dirty="0" baseline="5050" sz="1650">
                <a:latin typeface="Calibri"/>
                <a:cs typeface="Calibri"/>
              </a:rPr>
              <a:t>3.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>
                <a:latin typeface="Calibri"/>
                <a:cs typeface="Calibri"/>
              </a:rPr>
              <a:t> values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42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y</a:t>
            </a:r>
            <a:r>
              <a:rPr dirty="0" baseline="51587" sz="1050" spc="52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Symbol"/>
                <a:cs typeface="Symbol"/>
              </a:rPr>
              <a:t></a:t>
            </a:r>
            <a:r>
              <a:rPr dirty="0" baseline="4629" sz="1800" spc="52">
                <a:latin typeface="Times New Roman"/>
                <a:cs typeface="Times New Roman"/>
              </a:rPr>
              <a:t>10</a:t>
            </a:r>
            <a:r>
              <a:rPr dirty="0" baseline="4629" sz="1800" spc="52" i="1">
                <a:latin typeface="Times New Roman"/>
                <a:cs typeface="Times New Roman"/>
              </a:rPr>
              <a:t>z</a:t>
            </a:r>
            <a:r>
              <a:rPr dirty="0" baseline="4629" sz="1800" spc="352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constraint</a:t>
            </a:r>
            <a:endParaRPr baseline="5050" sz="16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40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36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5384" y="894080"/>
            <a:ext cx="6092825" cy="8199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just" marL="889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88900" marR="84455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proceeding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squared (and </a:t>
            </a:r>
            <a:r>
              <a:rPr dirty="0" sz="1100">
                <a:latin typeface="Calibri"/>
                <a:cs typeface="Calibri"/>
              </a:rPr>
              <a:t>hence </a:t>
            </a:r>
            <a:r>
              <a:rPr dirty="0" sz="1100" spc="-5">
                <a:latin typeface="Calibri"/>
                <a:cs typeface="Calibri"/>
              </a:rPr>
              <a:t>positive)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 </a:t>
            </a:r>
            <a:r>
              <a:rPr dirty="0" sz="1100" spc="-10">
                <a:latin typeface="Calibri"/>
                <a:cs typeface="Calibri"/>
              </a:rPr>
              <a:t>range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6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6 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largest values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00">
              <a:latin typeface="Calibri"/>
              <a:cs typeface="Calibri"/>
            </a:endParaRPr>
          </a:p>
          <a:p>
            <a:pPr marL="88900" marR="81280">
              <a:lnSpc>
                <a:spcPct val="1018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acknowledging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 </a:t>
            </a:r>
            <a:r>
              <a:rPr dirty="0" sz="1100" spc="-5">
                <a:latin typeface="Calibri"/>
                <a:cs typeface="Calibri"/>
              </a:rPr>
              <a:t>occur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hence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88900" marR="236854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5">
                <a:latin typeface="Calibri"/>
                <a:cs typeface="Calibri"/>
              </a:rPr>
              <a:t> overlooked)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prior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them!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just" marL="889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 marR="14859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alibri"/>
              <a:cs typeface="Calibri"/>
            </a:endParaRPr>
          </a:p>
          <a:p>
            <a:pPr marL="2901950">
              <a:lnSpc>
                <a:spcPct val="100000"/>
              </a:lnSpc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811780">
              <a:lnSpc>
                <a:spcPct val="100000"/>
              </a:lnSpc>
              <a:spcBef>
                <a:spcPts val="300"/>
              </a:spcBef>
            </a:pP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743200">
              <a:lnSpc>
                <a:spcPct val="100000"/>
              </a:lnSpc>
              <a:spcBef>
                <a:spcPts val="30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z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282190">
              <a:lnSpc>
                <a:spcPct val="100000"/>
              </a:lnSpc>
              <a:spcBef>
                <a:spcPts val="500"/>
              </a:spcBef>
            </a:pPr>
            <a:r>
              <a:rPr dirty="0" sz="1200" spc="20" i="1">
                <a:latin typeface="Times New Roman"/>
                <a:cs typeface="Times New Roman"/>
              </a:rPr>
              <a:t>x</a:t>
            </a:r>
            <a:r>
              <a:rPr dirty="0" baseline="43650" sz="1050" spc="30">
                <a:latin typeface="Times New Roman"/>
                <a:cs typeface="Times New Roman"/>
              </a:rPr>
              <a:t>2</a:t>
            </a:r>
            <a:r>
              <a:rPr dirty="0" baseline="43650" sz="1050" spc="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z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0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36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algn="just" marL="88265" marR="116839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 most of </a:t>
            </a:r>
            <a:r>
              <a:rPr dirty="0" sz="1100" spc="-5">
                <a:latin typeface="Calibri"/>
                <a:cs typeface="Calibri"/>
              </a:rPr>
              <a:t>these systems there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multitude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solution methods that we </a:t>
            </a:r>
            <a:r>
              <a:rPr dirty="0" sz="1100">
                <a:latin typeface="Calibri"/>
                <a:cs typeface="Calibri"/>
              </a:rPr>
              <a:t>can use </a:t>
            </a:r>
            <a:r>
              <a:rPr dirty="0" sz="1100" spc="-5">
                <a:latin typeface="Calibri"/>
                <a:cs typeface="Calibri"/>
              </a:rPr>
              <a:t>to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be harder than </a:t>
            </a:r>
            <a:r>
              <a:rPr dirty="0" sz="1100">
                <a:latin typeface="Calibri"/>
                <a:cs typeface="Calibri"/>
              </a:rPr>
              <a:t>other, </a:t>
            </a:r>
            <a:r>
              <a:rPr dirty="0" sz="1100" spc="-5">
                <a:latin typeface="Calibri"/>
                <a:cs typeface="Calibri"/>
              </a:rPr>
              <a:t>but unfortunately, there will often be no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of knowing which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 and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“hard”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start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88900" marR="144780" indent="-63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afraid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systems.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-5">
                <a:latin typeface="Calibri"/>
                <a:cs typeface="Calibri"/>
              </a:rPr>
              <a:t> 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been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“bad”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 </a:t>
            </a:r>
            <a:r>
              <a:rPr dirty="0" sz="1100">
                <a:latin typeface="Calibri"/>
                <a:cs typeface="Calibri"/>
              </a:rPr>
              <a:t>some </a:t>
            </a:r>
            <a:r>
              <a:rPr dirty="0" sz="1100" spc="-5">
                <a:latin typeface="Calibri"/>
                <a:cs typeface="Calibri"/>
              </a:rPr>
              <a:t>additional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techniques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know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sz="1100">
                <a:latin typeface="Calibri"/>
                <a:cs typeface="Calibri"/>
              </a:rPr>
              <a:t>them 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050">
              <a:latin typeface="Calibri"/>
              <a:cs typeface="Calibri"/>
            </a:endParaRPr>
          </a:p>
          <a:p>
            <a:pPr marL="88900" marR="82550">
              <a:lnSpc>
                <a:spcPts val="1430"/>
              </a:lnSpc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with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-10,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more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importantly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never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8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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0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that</a:t>
            </a:r>
            <a:endParaRPr sz="1100">
              <a:latin typeface="Calibri"/>
              <a:cs typeface="Calibri"/>
            </a:endParaRPr>
          </a:p>
          <a:p>
            <a:pPr marL="110489">
              <a:lnSpc>
                <a:spcPts val="1405"/>
              </a:lnSpc>
            </a:pP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2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 algn="just" marL="88900">
              <a:lnSpc>
                <a:spcPts val="1275"/>
              </a:lnSpc>
              <a:spcBef>
                <a:spcPts val="132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88900" marR="76835" indent="-635">
              <a:lnSpc>
                <a:spcPts val="142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Okay, </a:t>
            </a:r>
            <a:r>
              <a:rPr dirty="0" sz="1100" spc="-5">
                <a:latin typeface="Calibri"/>
                <a:cs typeface="Calibri"/>
              </a:rPr>
              <a:t>because we now </a:t>
            </a:r>
            <a:r>
              <a:rPr dirty="0" sz="1100" spc="-10">
                <a:latin typeface="Calibri"/>
                <a:cs typeface="Calibri"/>
              </a:rPr>
              <a:t>know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</a:t>
            </a:r>
            <a:r>
              <a:rPr dirty="0" sz="1200" spc="5">
                <a:latin typeface="Times New Roman"/>
                <a:cs typeface="Times New Roman"/>
              </a:rPr>
              <a:t> 0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can see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 only </a:t>
            </a:r>
            <a:r>
              <a:rPr dirty="0" sz="1100" spc="-5">
                <a:latin typeface="Calibri"/>
                <a:cs typeface="Calibri"/>
              </a:rPr>
              <a:t>way for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equation to be true 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88900" marR="113664">
              <a:lnSpc>
                <a:spcPct val="100000"/>
              </a:lnSpc>
              <a:spcBef>
                <a:spcPts val="1285"/>
              </a:spcBef>
            </a:pP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 spc="-10">
                <a:latin typeface="Calibri"/>
                <a:cs typeface="Calibri"/>
              </a:rPr>
              <a:t>no </a:t>
            </a:r>
            <a:r>
              <a:rPr dirty="0" sz="1100">
                <a:latin typeface="Calibri"/>
                <a:cs typeface="Calibri"/>
              </a:rPr>
              <a:t>matter </a:t>
            </a:r>
            <a:r>
              <a:rPr dirty="0" sz="1100" spc="-5">
                <a:latin typeface="Calibri"/>
                <a:cs typeface="Calibri"/>
              </a:rPr>
              <a:t>what else is going </a:t>
            </a:r>
            <a:r>
              <a:rPr dirty="0" sz="1100">
                <a:latin typeface="Calibri"/>
                <a:cs typeface="Calibri"/>
              </a:rPr>
              <a:t>on with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in this problem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must always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5">
                <a:latin typeface="Calibri"/>
                <a:cs typeface="Calibri"/>
              </a:rPr>
              <a:t> 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keep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94080"/>
            <a:ext cx="48298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take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quick 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86895" y="1220383"/>
            <a:ext cx="1537970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24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56265" y="1248803"/>
            <a:ext cx="1640205" cy="22034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681355" algn="l"/>
              </a:tabLst>
            </a:pP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  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  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5662" y="5576799"/>
            <a:ext cx="229638" cy="159794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69574" y="6339806"/>
            <a:ext cx="229562" cy="16192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23471" y="6339806"/>
            <a:ext cx="229563" cy="161924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761957" y="1662230"/>
            <a:ext cx="6173470" cy="57956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52400">
              <a:lnSpc>
                <a:spcPts val="131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52400" marR="281305" indent="-635">
              <a:lnSpc>
                <a:spcPts val="155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14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850">
              <a:latin typeface="Calibri"/>
              <a:cs typeface="Calibri"/>
            </a:endParaRPr>
          </a:p>
          <a:p>
            <a:pPr marL="152400" marR="144780" indent="-635">
              <a:lnSpc>
                <a:spcPct val="1135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assuming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3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9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Calibri"/>
              <a:cs typeface="Calibri"/>
            </a:endParaRPr>
          </a:p>
          <a:p>
            <a:pPr algn="ctr" marR="361950">
              <a:lnSpc>
                <a:spcPct val="100000"/>
              </a:lnSpc>
              <a:spcBef>
                <a:spcPts val="5"/>
              </a:spcBef>
              <a:tabLst>
                <a:tab pos="792480" algn="l"/>
                <a:tab pos="1426845" algn="l"/>
              </a:tabLst>
            </a:pP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21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36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6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3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Therefore, 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algn="ctr" marR="379730">
              <a:lnSpc>
                <a:spcPct val="100000"/>
              </a:lnSpc>
              <a:tabLst>
                <a:tab pos="1838325" algn="l"/>
              </a:tabLst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2">
                <a:latin typeface="Times New Roman"/>
                <a:cs typeface="Times New Roman"/>
              </a:rPr>
              <a:t>6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6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52400">
              <a:lnSpc>
                <a:spcPts val="1300"/>
              </a:lnSpc>
              <a:spcBef>
                <a:spcPts val="158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  <a:p>
            <a:pPr marL="151765">
              <a:lnSpc>
                <a:spcPts val="148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1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head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  <a:p>
            <a:pPr algn="ctr" marR="367030">
              <a:lnSpc>
                <a:spcPct val="100000"/>
              </a:lnSpc>
              <a:spcBef>
                <a:spcPts val="1335"/>
              </a:spcBef>
              <a:tabLst>
                <a:tab pos="1189990" algn="l"/>
                <a:tab pos="2026285" algn="l"/>
              </a:tabLst>
            </a:pP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10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2</a:t>
            </a:r>
            <a:r>
              <a:rPr dirty="0" sz="1150" spc="60" i="1">
                <a:latin typeface="Times New Roman"/>
                <a:cs typeface="Times New Roman"/>
              </a:rPr>
              <a:t>z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5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Times New Roman"/>
              <a:cs typeface="Times New Roman"/>
            </a:endParaRPr>
          </a:p>
          <a:p>
            <a:pPr marL="152400">
              <a:lnSpc>
                <a:spcPts val="1435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under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5</a:t>
            </a:r>
            <a:r>
              <a:rPr dirty="0" sz="1200" spc="13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recalling</a:t>
            </a:r>
            <a:r>
              <a:rPr dirty="0" sz="1100">
                <a:latin typeface="Calibri"/>
                <a:cs typeface="Calibri"/>
              </a:rPr>
              <a:t> once</a:t>
            </a:r>
            <a:r>
              <a:rPr dirty="0" sz="1100" spc="-5">
                <a:latin typeface="Calibri"/>
                <a:cs typeface="Calibri"/>
              </a:rPr>
              <a:t> more 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endParaRPr sz="1100">
              <a:latin typeface="Calibri"/>
              <a:cs typeface="Calibri"/>
            </a:endParaRPr>
          </a:p>
          <a:p>
            <a:pPr marL="182880">
              <a:lnSpc>
                <a:spcPts val="1435"/>
              </a:lnSpc>
            </a:pP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 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Calibri"/>
              <a:cs typeface="Calibri"/>
            </a:endParaRPr>
          </a:p>
          <a:p>
            <a:pPr algn="ctr" marR="356870">
              <a:lnSpc>
                <a:spcPct val="100000"/>
              </a:lnSpc>
              <a:tabLst>
                <a:tab pos="1367790" algn="l"/>
                <a:tab pos="2299970" algn="l"/>
                <a:tab pos="3329940" algn="l"/>
                <a:tab pos="4175760" algn="l"/>
              </a:tabLst>
            </a:pP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3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25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36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35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11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11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300">
              <a:latin typeface="Times New Roman"/>
              <a:cs typeface="Times New Roman"/>
            </a:endParaRPr>
          </a:p>
          <a:p>
            <a:pPr marL="152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extrema,</a:t>
            </a:r>
            <a:endParaRPr sz="1100">
              <a:latin typeface="Calibri"/>
              <a:cs typeface="Calibri"/>
            </a:endParaRPr>
          </a:p>
          <a:p>
            <a:pPr algn="ctr" marR="371475">
              <a:lnSpc>
                <a:spcPct val="100000"/>
              </a:lnSpc>
              <a:spcBef>
                <a:spcPts val="780"/>
              </a:spcBef>
              <a:tabLst>
                <a:tab pos="1841500" algn="l"/>
              </a:tabLst>
            </a:pPr>
            <a:r>
              <a:rPr dirty="0" baseline="-5167" sz="3225" spc="-36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2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40">
                <a:latin typeface="Times New Roman"/>
                <a:cs typeface="Times New Roman"/>
              </a:rPr>
              <a:t>5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>
                <a:latin typeface="Times New Roman"/>
                <a:cs typeface="Times New Roman"/>
              </a:rPr>
              <a:t>	</a:t>
            </a:r>
            <a:r>
              <a:rPr dirty="0" baseline="-5167" sz="3225" spc="-367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-2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40">
                <a:latin typeface="Times New Roman"/>
                <a:cs typeface="Times New Roman"/>
              </a:rPr>
              <a:t>5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endParaRPr baseline="-5167" sz="3225">
              <a:latin typeface="Symbol"/>
              <a:cs typeface="Symbol"/>
            </a:endParaRPr>
          </a:p>
          <a:p>
            <a:pPr marL="152400">
              <a:lnSpc>
                <a:spcPct val="100000"/>
              </a:lnSpc>
              <a:spcBef>
                <a:spcPts val="173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  <a:p>
            <a:pPr marL="151765" marR="16256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total,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potentially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those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60635" y="7667593"/>
            <a:ext cx="229134" cy="161924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2918792" y="7667593"/>
            <a:ext cx="229135" cy="161924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1135603" y="7531864"/>
            <a:ext cx="2642235" cy="3530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00"/>
              </a:spcBef>
              <a:tabLst>
                <a:tab pos="149669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5167" sz="3225" spc="-367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2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35">
                <a:latin typeface="Times New Roman"/>
                <a:cs typeface="Times New Roman"/>
              </a:rPr>
              <a:t>5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5167" sz="3225" spc="-367">
                <a:latin typeface="Symbol"/>
                <a:cs typeface="Symbol"/>
              </a:rPr>
              <a:t></a:t>
            </a: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2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40">
                <a:latin typeface="Times New Roman"/>
                <a:cs typeface="Times New Roman"/>
              </a:rPr>
              <a:t>5</a:t>
            </a:r>
            <a:r>
              <a:rPr dirty="0" baseline="-5167" sz="3225" spc="-487">
                <a:latin typeface="Symbol"/>
                <a:cs typeface="Symbol"/>
              </a:rPr>
              <a:t></a:t>
            </a:r>
            <a:r>
              <a:rPr dirty="0" baseline="-5167" sz="3225" spc="-41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61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4006536" y="7616398"/>
            <a:ext cx="216598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2047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60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60</a:t>
            </a:r>
            <a:endParaRPr baseline="4629" sz="18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081703" y="8142572"/>
            <a:ext cx="230452" cy="16192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99122" y="8142573"/>
            <a:ext cx="231568" cy="161923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876239" y="7958428"/>
            <a:ext cx="5864225" cy="878840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38100" marR="30480">
              <a:lnSpc>
                <a:spcPct val="1116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absolute maximum is then </a:t>
            </a:r>
            <a:r>
              <a:rPr dirty="0" sz="1100">
                <a:latin typeface="Calibri"/>
                <a:cs typeface="Calibri"/>
              </a:rPr>
              <a:t>61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occurs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baseline="-5167" sz="3225" spc="-135">
                <a:latin typeface="Symbol"/>
                <a:cs typeface="Symbol"/>
              </a:rPr>
              <a:t></a:t>
            </a:r>
            <a:r>
              <a:rPr dirty="0" sz="1200" spc="-90">
                <a:latin typeface="Times New Roman"/>
                <a:cs typeface="Times New Roman"/>
              </a:rPr>
              <a:t>0,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11, </a:t>
            </a:r>
            <a:r>
              <a:rPr dirty="0" sz="1200" spc="-95">
                <a:latin typeface="Symbol"/>
                <a:cs typeface="Symbol"/>
              </a:rPr>
              <a:t></a:t>
            </a:r>
            <a:r>
              <a:rPr dirty="0" sz="1200" spc="-95">
                <a:latin typeface="Times New Roman"/>
                <a:cs typeface="Times New Roman"/>
              </a:rPr>
              <a:t>5</a:t>
            </a:r>
            <a:r>
              <a:rPr dirty="0" baseline="-5167" sz="3225" spc="-142">
                <a:latin typeface="Symbol"/>
                <a:cs typeface="Symbol"/>
              </a:rPr>
              <a:t></a:t>
            </a:r>
            <a:r>
              <a:rPr dirty="0" baseline="-5167" sz="3225" spc="-142">
                <a:latin typeface="Times New Roman"/>
                <a:cs typeface="Times New Roman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baseline="-5167" sz="3225" spc="-127">
                <a:latin typeface="Symbol"/>
                <a:cs typeface="Symbol"/>
              </a:rPr>
              <a:t></a:t>
            </a:r>
            <a:r>
              <a:rPr dirty="0" sz="1200" spc="-85">
                <a:latin typeface="Times New Roman"/>
                <a:cs typeface="Times New Roman"/>
              </a:rPr>
              <a:t>0,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11, </a:t>
            </a:r>
            <a:r>
              <a:rPr dirty="0" sz="1200" spc="-35">
                <a:latin typeface="Symbol"/>
                <a:cs typeface="Symbol"/>
              </a:rPr>
              <a:t></a:t>
            </a:r>
            <a:r>
              <a:rPr dirty="0" sz="1200" spc="-35">
                <a:latin typeface="Times New Roman"/>
                <a:cs typeface="Times New Roman"/>
              </a:rPr>
              <a:t>5</a:t>
            </a:r>
            <a:r>
              <a:rPr dirty="0" baseline="-5167" sz="3225" spc="-52">
                <a:latin typeface="Symbol"/>
                <a:cs typeface="Symbol"/>
              </a:rPr>
              <a:t></a:t>
            </a:r>
            <a:r>
              <a:rPr dirty="0" sz="1100" spc="-35">
                <a:latin typeface="Calibri"/>
                <a:cs typeface="Calibri"/>
              </a:rPr>
              <a:t>.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absolute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is -60 which occurs at </a:t>
            </a:r>
            <a:r>
              <a:rPr dirty="0" sz="1600" spc="-30">
                <a:latin typeface="Symbol"/>
                <a:cs typeface="Symbol"/>
              </a:rPr>
              <a:t></a:t>
            </a:r>
            <a:r>
              <a:rPr dirty="0" baseline="4629" sz="1800" spc="-44">
                <a:latin typeface="Times New Roman"/>
                <a:cs typeface="Times New Roman"/>
              </a:rPr>
              <a:t>0, </a:t>
            </a:r>
            <a:r>
              <a:rPr dirty="0" baseline="4629" sz="1800" spc="-15">
                <a:latin typeface="Times New Roman"/>
                <a:cs typeface="Times New Roman"/>
              </a:rPr>
              <a:t>0, </a:t>
            </a:r>
            <a:r>
              <a:rPr dirty="0" baseline="4629" sz="1800" spc="-60">
                <a:latin typeface="Times New Roman"/>
                <a:cs typeface="Times New Roman"/>
              </a:rPr>
              <a:t>6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 not get excited about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absolute </a:t>
            </a:r>
            <a:r>
              <a:rPr dirty="0" baseline="5050" sz="1650">
                <a:latin typeface="Calibri"/>
                <a:cs typeface="Calibri"/>
              </a:rPr>
              <a:t>extrema </a:t>
            </a:r>
            <a:r>
              <a:rPr dirty="0" baseline="5050" sz="1650" spc="-7">
                <a:latin typeface="Calibri"/>
                <a:cs typeface="Calibri"/>
              </a:rPr>
              <a:t>occurring at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896111" y="901598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00100" y="1157430"/>
            <a:ext cx="6083935" cy="4518660"/>
          </a:xfrm>
          <a:prstGeom prst="rect">
            <a:avLst/>
          </a:prstGeom>
        </p:spPr>
        <p:txBody>
          <a:bodyPr wrap="square" lIns="0" tIns="74295" rIns="0" bIns="0" rtlCol="0" vert="horz">
            <a:spAutoFit/>
          </a:bodyPr>
          <a:lstStyle/>
          <a:p>
            <a:pPr marL="114300">
              <a:lnSpc>
                <a:spcPct val="100000"/>
              </a:lnSpc>
              <a:spcBef>
                <a:spcPts val="585"/>
              </a:spcBef>
            </a:pPr>
            <a:r>
              <a:rPr dirty="0" baseline="5050" sz="1650">
                <a:latin typeface="Calibri"/>
                <a:cs typeface="Calibri"/>
              </a:rPr>
              <a:t>4.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>
                <a:latin typeface="Calibri"/>
                <a:cs typeface="Calibri"/>
              </a:rPr>
              <a:t> values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xyz</a:t>
            </a:r>
            <a:r>
              <a:rPr dirty="0" baseline="4629" sz="1800" spc="345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constraint</a:t>
            </a:r>
            <a:endParaRPr baseline="5050" sz="1650">
              <a:latin typeface="Calibri"/>
              <a:cs typeface="Calibri"/>
            </a:endParaRPr>
          </a:p>
          <a:p>
            <a:pPr marL="144780">
              <a:lnSpc>
                <a:spcPct val="100000"/>
              </a:lnSpc>
              <a:spcBef>
                <a:spcPts val="4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33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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Why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assumption needed?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13664" marR="320040">
              <a:lnSpc>
                <a:spcPct val="100000"/>
              </a:lnSpc>
              <a:spcBef>
                <a:spcPts val="10"/>
              </a:spcBef>
            </a:pPr>
            <a:r>
              <a:rPr dirty="0" sz="1100" spc="-5">
                <a:latin typeface="Calibri"/>
                <a:cs typeface="Calibri"/>
              </a:rPr>
              <a:t>Before proceeding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solution to this problem let’s address </a:t>
            </a:r>
            <a:r>
              <a:rPr dirty="0" sz="1100">
                <a:latin typeface="Calibri"/>
                <a:cs typeface="Calibri"/>
              </a:rPr>
              <a:t>why the </a:t>
            </a:r>
            <a:r>
              <a:rPr dirty="0" sz="1100" spc="-5">
                <a:latin typeface="Calibri"/>
                <a:cs typeface="Calibri"/>
              </a:rPr>
              <a:t>assumption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</a:t>
            </a:r>
            <a:r>
              <a:rPr dirty="0" sz="1200" spc="-10">
                <a:latin typeface="Times New Roman"/>
                <a:cs typeface="Times New Roman"/>
              </a:rPr>
              <a:t> 0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136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13664" marR="55880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make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wanted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 could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meet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 squared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chose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positive.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050">
              <a:latin typeface="Calibri"/>
              <a:cs typeface="Calibri"/>
            </a:endParaRPr>
          </a:p>
          <a:p>
            <a:pPr marL="113030" marR="45085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took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choices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similarly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larger we’d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choose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appropriate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larger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become.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Finally,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either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>
                <a:latin typeface="Calibri"/>
                <a:cs typeface="Calibri"/>
              </a:rPr>
              <a:t>we could </a:t>
            </a:r>
            <a:r>
              <a:rPr dirty="0" sz="1100" spc="-5">
                <a:latin typeface="Calibri"/>
                <a:cs typeface="Calibri"/>
              </a:rPr>
              <a:t>force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function to be </a:t>
            </a:r>
            <a:r>
              <a:rPr dirty="0" sz="1100">
                <a:latin typeface="Calibri"/>
                <a:cs typeface="Calibri"/>
              </a:rPr>
              <a:t>either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appropriate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choices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signs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13030" marR="26162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other</a:t>
            </a:r>
            <a:r>
              <a:rPr dirty="0" sz="1100" spc="-5">
                <a:latin typeface="Calibri"/>
                <a:cs typeface="Calibri"/>
              </a:rPr>
              <a:t> words,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 arbitrarily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negative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13030" marR="4635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hand,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sum of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four.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 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three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 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534260" y="5780210"/>
            <a:ext cx="724535" cy="291465"/>
          </a:xfrm>
          <a:prstGeom prst="rect">
            <a:avLst/>
          </a:prstGeom>
        </p:spPr>
        <p:txBody>
          <a:bodyPr wrap="square" lIns="0" tIns="48895" rIns="0" bIns="0" rtlCol="0" vert="horz">
            <a:spAutoFit/>
          </a:bodyPr>
          <a:lstStyle/>
          <a:p>
            <a:pPr marL="168275" marR="43180" indent="-118110">
              <a:lnSpc>
                <a:spcPct val="80100"/>
              </a:lnSpc>
              <a:spcBef>
                <a:spcPts val="385"/>
              </a:spcBef>
              <a:tabLst>
                <a:tab pos="628650" algn="l"/>
              </a:tabLst>
            </a:pPr>
            <a:r>
              <a:rPr dirty="0" baseline="-18518" sz="1800">
                <a:latin typeface="Symbol"/>
                <a:cs typeface="Symbol"/>
              </a:rPr>
              <a:t></a:t>
            </a:r>
            <a:r>
              <a:rPr dirty="0" u="sng" sz="1200" spc="-5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</a:t>
            </a:r>
            <a:r>
              <a:rPr dirty="0" baseline="-18518" sz="1800" spc="104">
                <a:latin typeface="Times New Roman"/>
                <a:cs typeface="Times New Roman"/>
              </a:rPr>
              <a:t> </a:t>
            </a:r>
            <a:r>
              <a:rPr dirty="0" baseline="-18518" sz="1800" i="1">
                <a:latin typeface="Times New Roman"/>
                <a:cs typeface="Times New Roman"/>
              </a:rPr>
              <a:t>y</a:t>
            </a:r>
            <a:r>
              <a:rPr dirty="0" baseline="-18518" sz="1800" spc="-37" i="1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</a:t>
            </a:r>
            <a:r>
              <a:rPr dirty="0" u="sng" sz="1200" spc="6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 </a:t>
            </a:r>
            <a:r>
              <a:rPr dirty="0" sz="700" spc="-16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r>
              <a:rPr dirty="0" sz="700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184867" y="5832597"/>
            <a:ext cx="5575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45492" y="5832595"/>
            <a:ext cx="6362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01462" y="6223434"/>
            <a:ext cx="5948045" cy="242062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value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the extreme </a:t>
            </a:r>
            <a:r>
              <a:rPr dirty="0" sz="1100">
                <a:latin typeface="Calibri"/>
                <a:cs typeface="Calibri"/>
              </a:rPr>
              <a:t>values of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>
                <a:latin typeface="Calibri"/>
                <a:cs typeface="Calibri"/>
              </a:rPr>
              <a:t>would occur when the </a:t>
            </a:r>
            <a:r>
              <a:rPr dirty="0" sz="1100" spc="-5">
                <a:latin typeface="Calibri"/>
                <a:cs typeface="Calibri"/>
              </a:rPr>
              <a:t>other two variables are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>
                <a:latin typeface="Calibri"/>
                <a:cs typeface="Calibri"/>
              </a:rPr>
              <a:t> way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ahead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any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variables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 take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latin typeface="Calibri"/>
                <a:cs typeface="Calibri"/>
              </a:rPr>
              <a:t>their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</a:t>
            </a:r>
            <a:r>
              <a:rPr dirty="0" sz="1100">
                <a:latin typeface="Calibri"/>
                <a:cs typeface="Calibri"/>
              </a:rPr>
              <a:t>values.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what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say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 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5">
                <a:latin typeface="Calibri"/>
                <a:cs typeface="Calibri"/>
              </a:rPr>
              <a:t> 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 Value </a:t>
            </a:r>
            <a:r>
              <a:rPr dirty="0" sz="1100">
                <a:latin typeface="Calibri"/>
                <a:cs typeface="Calibri"/>
              </a:rPr>
              <a:t>Theorem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algn="just" marL="12700" marR="46990">
              <a:lnSpc>
                <a:spcPct val="100899"/>
              </a:lnSpc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as well that all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10">
                <a:latin typeface="Calibri"/>
                <a:cs typeface="Calibri"/>
              </a:rPr>
              <a:t>really </a:t>
            </a:r>
            <a:r>
              <a:rPr dirty="0" sz="1100">
                <a:latin typeface="Calibri"/>
                <a:cs typeface="Calibri"/>
              </a:rPr>
              <a:t>need </a:t>
            </a:r>
            <a:r>
              <a:rPr dirty="0" sz="1100" spc="-5">
                <a:latin typeface="Calibri"/>
                <a:cs typeface="Calibri"/>
              </a:rPr>
              <a:t>here 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lower limit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doesn’t have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be </a:t>
            </a:r>
            <a:r>
              <a:rPr dirty="0" sz="1100" spc="-5">
                <a:latin typeface="Calibri"/>
                <a:cs typeface="Calibri"/>
              </a:rPr>
              <a:t>zero that just </a:t>
            </a:r>
            <a:r>
              <a:rPr dirty="0" sz="1100">
                <a:latin typeface="Calibri"/>
                <a:cs typeface="Calibri"/>
              </a:rPr>
              <a:t>makes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above analysis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 </a:t>
            </a:r>
            <a:r>
              <a:rPr dirty="0" sz="1100" spc="-10">
                <a:latin typeface="Calibri"/>
                <a:cs typeface="Calibri"/>
              </a:rPr>
              <a:t>bit </a:t>
            </a:r>
            <a:r>
              <a:rPr dirty="0" sz="1100" spc="-5">
                <a:latin typeface="Calibri"/>
                <a:cs typeface="Calibri"/>
              </a:rPr>
              <a:t>easier.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could have used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restriction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 </a:t>
            </a:r>
            <a:r>
              <a:rPr dirty="0" sz="1200" spc="-5">
                <a:latin typeface="Symbol"/>
                <a:cs typeface="Symbol"/>
              </a:rPr>
              <a:t>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8 </a:t>
            </a:r>
            <a:r>
              <a:rPr dirty="0" sz="1100" spc="-5">
                <a:latin typeface="Calibri"/>
                <a:cs typeface="Calibri"/>
              </a:rPr>
              <a:t>if we’d wanted to. </a:t>
            </a:r>
            <a:r>
              <a:rPr dirty="0" sz="1100">
                <a:latin typeface="Calibri"/>
                <a:cs typeface="Calibri"/>
              </a:rPr>
              <a:t> With </a:t>
            </a:r>
            <a:r>
              <a:rPr dirty="0" sz="1100" spc="-5">
                <a:latin typeface="Calibri"/>
                <a:cs typeface="Calibri"/>
              </a:rPr>
              <a:t>this restriction </a:t>
            </a:r>
            <a:r>
              <a:rPr dirty="0" sz="1100">
                <a:latin typeface="Calibri"/>
                <a:cs typeface="Calibri"/>
              </a:rPr>
              <a:t>we’d </a:t>
            </a:r>
            <a:r>
              <a:rPr dirty="0" sz="1100" spc="-5">
                <a:latin typeface="Calibri"/>
                <a:cs typeface="Calibri"/>
              </a:rPr>
              <a:t>still </a:t>
            </a:r>
            <a:r>
              <a:rPr dirty="0" sz="1100">
                <a:latin typeface="Calibri"/>
                <a:cs typeface="Calibri"/>
              </a:rPr>
              <a:t>have a </a:t>
            </a:r>
            <a:r>
              <a:rPr dirty="0" sz="1100" spc="-5">
                <a:latin typeface="Calibri"/>
                <a:cs typeface="Calibri"/>
              </a:rPr>
              <a:t>bounded </a:t>
            </a:r>
            <a:r>
              <a:rPr dirty="0" sz="1100">
                <a:latin typeface="Calibri"/>
                <a:cs typeface="Calibri"/>
              </a:rPr>
              <a:t>set of </a:t>
            </a:r>
            <a:r>
              <a:rPr dirty="0" sz="1100" spc="-5">
                <a:latin typeface="Calibri"/>
                <a:cs typeface="Calibri"/>
              </a:rPr>
              <a:t>ranges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the </a:t>
            </a:r>
            <a:r>
              <a:rPr dirty="0" sz="1100" spc="-5">
                <a:latin typeface="Calibri"/>
                <a:cs typeface="Calibri"/>
              </a:rPr>
              <a:t>function would still </a:t>
            </a:r>
            <a:r>
              <a:rPr dirty="0" sz="1100">
                <a:latin typeface="Calibri"/>
                <a:cs typeface="Calibri"/>
              </a:rPr>
              <a:t> have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2700" marR="12065">
              <a:lnSpc>
                <a:spcPct val="101499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neglected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(very)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wrong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answer!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 </a:t>
            </a:r>
            <a:r>
              <a:rPr dirty="0" sz="1100" spc="-5">
                <a:latin typeface="Calibri"/>
                <a:cs typeface="Calibri"/>
              </a:rPr>
              <a:t> through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we’d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2800" y="894080"/>
            <a:ext cx="6086475" cy="6655434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01600" marR="14986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Lagrange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multiplier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</a:t>
            </a:r>
            <a:r>
              <a:rPr dirty="0" sz="1100">
                <a:latin typeface="Calibri"/>
                <a:cs typeface="Calibri"/>
              </a:rPr>
              <a:t>set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detect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 </a:t>
            </a:r>
            <a:r>
              <a:rPr dirty="0" sz="1100">
                <a:latin typeface="Calibri"/>
                <a:cs typeface="Calibri"/>
              </a:rPr>
              <a:t> exist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even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out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 </a:t>
            </a:r>
            <a:r>
              <a:rPr dirty="0" sz="1100">
                <a:latin typeface="Calibri"/>
                <a:cs typeface="Calibri"/>
              </a:rPr>
              <a:t>exist).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100">
              <a:latin typeface="Calibri"/>
              <a:cs typeface="Calibri"/>
            </a:endParaRPr>
          </a:p>
          <a:p>
            <a:pPr algn="just" marL="1016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algn="just" marL="1016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50">
              <a:latin typeface="Calibri"/>
              <a:cs typeface="Calibri"/>
            </a:endParaRPr>
          </a:p>
          <a:p>
            <a:pPr marL="2834005">
              <a:lnSpc>
                <a:spcPct val="100000"/>
              </a:lnSpc>
            </a:pPr>
            <a:r>
              <a:rPr dirty="0" sz="1200" spc="-10" i="1">
                <a:latin typeface="Times New Roman"/>
                <a:cs typeface="Times New Roman"/>
              </a:rPr>
              <a:t>yz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827020" marR="2657475" indent="6985">
              <a:lnSpc>
                <a:spcPct val="120000"/>
              </a:lnSpc>
            </a:pP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y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2</a:t>
            </a:r>
            <a:r>
              <a:rPr dirty="0" sz="1200" spc="15" i="1">
                <a:latin typeface="Times New Roman"/>
                <a:cs typeface="Times New Roman"/>
              </a:rPr>
              <a:t>z</a:t>
            </a:r>
            <a:r>
              <a:rPr dirty="0" sz="1250" spc="1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algn="ctr" marR="621665">
              <a:lnSpc>
                <a:spcPct val="100000"/>
              </a:lnSpc>
              <a:spcBef>
                <a:spcPts val="495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22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Times New Roman"/>
              <a:cs typeface="Times New Roman"/>
            </a:endParaRPr>
          </a:p>
          <a:p>
            <a:pPr algn="just" marL="1016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algn="just" marL="100965" marR="9842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 most of </a:t>
            </a:r>
            <a:r>
              <a:rPr dirty="0" sz="1100" spc="-5">
                <a:latin typeface="Calibri"/>
                <a:cs typeface="Calibri"/>
              </a:rPr>
              <a:t>these systems there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multitude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solution methods that we </a:t>
            </a:r>
            <a:r>
              <a:rPr dirty="0" sz="1100">
                <a:latin typeface="Calibri"/>
                <a:cs typeface="Calibri"/>
              </a:rPr>
              <a:t>can use </a:t>
            </a:r>
            <a:r>
              <a:rPr dirty="0" sz="1100" spc="-5">
                <a:latin typeface="Calibri"/>
                <a:cs typeface="Calibri"/>
              </a:rPr>
              <a:t>to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be harder than </a:t>
            </a:r>
            <a:r>
              <a:rPr dirty="0" sz="1100">
                <a:latin typeface="Calibri"/>
                <a:cs typeface="Calibri"/>
              </a:rPr>
              <a:t>other, </a:t>
            </a:r>
            <a:r>
              <a:rPr dirty="0" sz="1100" spc="-5">
                <a:latin typeface="Calibri"/>
                <a:cs typeface="Calibri"/>
              </a:rPr>
              <a:t>but unfortunately, there will often be no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of knowing which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 and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“hard”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start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00965" marR="125730">
              <a:lnSpc>
                <a:spcPct val="101600"/>
              </a:lnSpc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afraid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systems.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-5">
                <a:latin typeface="Calibri"/>
                <a:cs typeface="Calibri"/>
              </a:rPr>
              <a:t> 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been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“bad”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messy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techniques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know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sz="1100">
                <a:latin typeface="Calibri"/>
                <a:cs typeface="Calibri"/>
              </a:rPr>
              <a:t>them 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x</a:t>
            </a:r>
            <a:r>
              <a:rPr dirty="0" sz="1100" spc="5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multiplying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  <a:spcBef>
                <a:spcPts val="25"/>
              </a:spcBef>
            </a:pP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multiplying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“new”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 marL="2969260" marR="2394585">
              <a:lnSpc>
                <a:spcPct val="130300"/>
              </a:lnSpc>
              <a:spcBef>
                <a:spcPts val="785"/>
              </a:spcBef>
            </a:pPr>
            <a:r>
              <a:rPr dirty="0" sz="1200" spc="-10" i="1">
                <a:latin typeface="Times New Roman"/>
                <a:cs typeface="Times New Roman"/>
              </a:rPr>
              <a:t>xyz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-20" i="1">
                <a:latin typeface="Times New Roman"/>
                <a:cs typeface="Times New Roman"/>
              </a:rPr>
              <a:t>x</a:t>
            </a:r>
            <a:r>
              <a:rPr dirty="0" sz="1250" spc="-20">
                <a:latin typeface="Symbol"/>
                <a:cs typeface="Symbol"/>
              </a:rPr>
              <a:t>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xy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25" i="1">
                <a:latin typeface="Times New Roman"/>
                <a:cs typeface="Times New Roman"/>
              </a:rPr>
              <a:t> 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xyz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z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sz="1250" spc="40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2460625">
              <a:lnSpc>
                <a:spcPct val="100000"/>
              </a:lnSpc>
              <a:spcBef>
                <a:spcPts val="50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00">
              <a:latin typeface="Times New Roman"/>
              <a:cs typeface="Times New Roman"/>
            </a:endParaRPr>
          </a:p>
          <a:p>
            <a:pPr marL="100965" marR="23939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three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simultaneously.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5">
                <a:latin typeface="Calibri"/>
                <a:cs typeface="Calibri"/>
              </a:rPr>
              <a:t> be zero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00965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5">
                <a:latin typeface="Calibri"/>
                <a:cs typeface="Calibri"/>
              </a:rPr>
              <a:t> equations 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542225" y="7643999"/>
            <a:ext cx="2328545" cy="3105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14"/>
              </a:spcBef>
              <a:tabLst>
                <a:tab pos="953135" algn="l"/>
                <a:tab pos="131762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x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baseline="-4504" sz="2775" spc="-104">
                <a:latin typeface="Symbol"/>
                <a:cs typeface="Symbol"/>
              </a:rPr>
              <a:t>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42">
                <a:latin typeface="Symbol"/>
                <a:cs typeface="Symbol"/>
              </a:rPr>
              <a:t>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026692" y="7722553"/>
            <a:ext cx="1751964" cy="215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85470" algn="l"/>
              </a:tabLst>
            </a:pP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  </a:t>
            </a:r>
            <a:r>
              <a:rPr dirty="0" baseline="47008" sz="975" spc="9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or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5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8143692"/>
            <a:ext cx="456311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1370463" y="8431256"/>
            <a:ext cx="2625090" cy="31115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1109980" algn="l"/>
                <a:tab pos="1474470" algn="l"/>
              </a:tabLst>
            </a:pP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>
                <a:latin typeface="Times New Roman"/>
                <a:cs typeface="Times New Roman"/>
              </a:rPr>
              <a:t>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baseline="-4504" sz="2775" spc="-390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2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142">
                <a:latin typeface="Symbol"/>
                <a:cs typeface="Symbol"/>
              </a:rPr>
              <a:t>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51721" y="8510009"/>
            <a:ext cx="1779905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586105" algn="l"/>
              </a:tabLst>
            </a:pP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  </a:t>
            </a:r>
            <a:r>
              <a:rPr dirty="0" baseline="47008" sz="975" spc="9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or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700" y="8931601"/>
            <a:ext cx="38354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63600" y="904197"/>
            <a:ext cx="5913120" cy="76454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two </a:t>
            </a:r>
            <a:r>
              <a:rPr dirty="0" sz="1100" spc="-5">
                <a:latin typeface="Calibri"/>
                <a:cs typeface="Calibri"/>
              </a:rPr>
              <a:t>possibilities.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Either</a:t>
            </a:r>
            <a:r>
              <a:rPr dirty="0" sz="1100" spc="160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0</a:t>
            </a:r>
            <a:r>
              <a:rPr dirty="0" sz="1200" spc="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18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</a:t>
            </a:r>
            <a:r>
              <a:rPr dirty="0" baseline="43650" sz="1050" spc="19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z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00">
              <a:latin typeface="Calibri"/>
              <a:cs typeface="Calibri"/>
            </a:endParaRPr>
          </a:p>
          <a:p>
            <a:pPr marL="50165" marR="1778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possibility,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0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system.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179702" y="1824737"/>
          <a:ext cx="3417570" cy="90043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239520"/>
                <a:gridCol w="812800"/>
                <a:gridCol w="735330"/>
                <a:gridCol w="629285"/>
              </a:tblGrid>
              <a:tr h="209671">
                <a:tc>
                  <a:txBody>
                    <a:bodyPr/>
                    <a:lstStyle/>
                    <a:p>
                      <a:pPr algn="r" marR="26797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yz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905"/>
                </a:tc>
                <a:tc>
                  <a:txBody>
                    <a:bodyPr/>
                    <a:lstStyle/>
                    <a:p>
                      <a:pPr marL="2730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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1905"/>
                </a:tc>
                <a:tc>
                  <a:txBody>
                    <a:bodyPr/>
                    <a:lstStyle/>
                    <a:p>
                      <a:pPr algn="r" marR="3810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905"/>
                </a:tc>
                <a:tc>
                  <a:txBody>
                    <a:bodyPr/>
                    <a:lstStyle/>
                    <a:p>
                      <a:pPr algn="ctr" marL="1905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z="1200" spc="2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1905"/>
                </a:tc>
              </a:tr>
              <a:tr h="230823">
                <a:tc>
                  <a:txBody>
                    <a:bodyPr/>
                    <a:lstStyle/>
                    <a:p>
                      <a:pPr algn="r" marR="26797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xz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marL="280035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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algn="r" marR="4064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algn="ctr" marL="1397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z="1200" spc="2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</a:tr>
              <a:tr h="240240">
                <a:tc>
                  <a:txBody>
                    <a:bodyPr/>
                    <a:lstStyle/>
                    <a:p>
                      <a:pPr algn="r" marR="26797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xy</a:t>
                      </a:r>
                      <a:r>
                        <a:rPr dirty="0" sz="1200" spc="-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marL="27305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>
                          <a:latin typeface="Symbol"/>
                          <a:cs typeface="Symbol"/>
                        </a:rPr>
                        <a:t></a:t>
                      </a:r>
                      <a:endParaRPr sz="1200">
                        <a:latin typeface="Symbol"/>
                        <a:cs typeface="Symbol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algn="r" marR="4826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4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  <a:tc>
                  <a:txBody>
                    <a:bodyPr/>
                    <a:lstStyle/>
                    <a:p>
                      <a:pPr algn="ctr" marL="13970">
                        <a:lnSpc>
                          <a:spcPct val="100000"/>
                        </a:lnSpc>
                        <a:spcBef>
                          <a:spcPts val="18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or</a:t>
                      </a:r>
                      <a:r>
                        <a:rPr dirty="0" sz="1200" spc="3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y </a:t>
                      </a:r>
                      <a:r>
                        <a:rPr dirty="0" sz="1200" spc="-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>
                          <a:latin typeface="Times New Roman"/>
                          <a:cs typeface="Times New Roman"/>
                        </a:rPr>
                        <a:t>0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23495"/>
                </a:tc>
              </a:tr>
              <a:tr h="219089">
                <a:tc>
                  <a:txBody>
                    <a:bodyPr/>
                    <a:lstStyle/>
                    <a:p>
                      <a:pPr algn="r" marR="265430">
                        <a:lnSpc>
                          <a:spcPts val="1365"/>
                        </a:lnSpc>
                        <a:spcBef>
                          <a:spcPts val="254"/>
                        </a:spcBef>
                      </a:pP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spc="-8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12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8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3650" sz="105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3650" sz="1050" spc="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4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32384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01535" y="2908765"/>
            <a:ext cx="5943600" cy="14281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299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sorts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Step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equation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</a:t>
            </a:r>
            <a:r>
              <a:rPr dirty="0" sz="1100">
                <a:latin typeface="Calibri"/>
                <a:cs typeface="Calibri"/>
              </a:rPr>
              <a:t>0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0)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22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just" marL="12700" marR="106680">
              <a:lnSpc>
                <a:spcPct val="101800"/>
              </a:lnSpc>
              <a:spcBef>
                <a:spcPts val="1325"/>
              </a:spcBef>
            </a:pPr>
            <a:r>
              <a:rPr dirty="0" sz="1100" spc="-5">
                <a:latin typeface="Calibri"/>
                <a:cs typeface="Calibri"/>
              </a:rPr>
              <a:t>Recall that at </a:t>
            </a:r>
            <a:r>
              <a:rPr dirty="0" sz="1100">
                <a:latin typeface="Calibri"/>
                <a:cs typeface="Calibri"/>
              </a:rPr>
              <a:t>the end of </a:t>
            </a:r>
            <a:r>
              <a:rPr dirty="0" sz="1100" spc="-5">
                <a:latin typeface="Calibri"/>
                <a:cs typeface="Calibri"/>
              </a:rPr>
              <a:t>the third step we noticed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can’t </a:t>
            </a:r>
            <a:r>
              <a:rPr dirty="0" sz="110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all three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variables be zero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 could </a:t>
            </a:r>
            <a:r>
              <a:rPr dirty="0" sz="1100" spc="-5">
                <a:latin typeface="Calibri"/>
                <a:cs typeface="Calibri"/>
              </a:rPr>
              <a:t>have two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them be zero.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this leads </a:t>
            </a:r>
            <a:r>
              <a:rPr dirty="0" sz="1100">
                <a:latin typeface="Calibri"/>
                <a:cs typeface="Calibri"/>
              </a:rPr>
              <a:t>to the </a:t>
            </a:r>
            <a:r>
              <a:rPr dirty="0" sz="1100" spc="-5">
                <a:latin typeface="Calibri"/>
                <a:cs typeface="Calibri"/>
              </a:rPr>
              <a:t>following two cases that 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plug into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 variable.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461611" y="4458936"/>
            <a:ext cx="1656714" cy="48260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42545">
              <a:lnSpc>
                <a:spcPct val="100000"/>
              </a:lnSpc>
              <a:spcBef>
                <a:spcPts val="459"/>
              </a:spcBef>
              <a:tabLst>
                <a:tab pos="273685" algn="l"/>
                <a:tab pos="821690" algn="l"/>
                <a:tab pos="1226185" algn="l"/>
              </a:tabLst>
            </a:pPr>
            <a:r>
              <a:rPr dirty="0" sz="1200">
                <a:latin typeface="Times New Roman"/>
                <a:cs typeface="Times New Roman"/>
              </a:rPr>
              <a:t>:	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21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33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60"/>
              </a:spcBef>
              <a:tabLst>
                <a:tab pos="268605" algn="l"/>
              </a:tabLst>
            </a:pPr>
            <a:r>
              <a:rPr dirty="0" sz="1200">
                <a:latin typeface="Times New Roman"/>
                <a:cs typeface="Times New Roman"/>
              </a:rPr>
              <a:t>: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710784" y="4458936"/>
            <a:ext cx="685165" cy="482600"/>
          </a:xfrm>
          <a:prstGeom prst="rect">
            <a:avLst/>
          </a:prstGeom>
        </p:spPr>
        <p:txBody>
          <a:bodyPr wrap="square" lIns="0" tIns="5841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36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693" y="5111006"/>
            <a:ext cx="5859145" cy="133159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 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000">
              <a:latin typeface="Calibri"/>
              <a:cs typeface="Calibri"/>
            </a:endParaRPr>
          </a:p>
          <a:p>
            <a:pPr algn="ctr" marL="98425">
              <a:lnSpc>
                <a:spcPct val="100000"/>
              </a:lnSpc>
              <a:spcBef>
                <a:spcPts val="5"/>
              </a:spcBef>
              <a:tabLst>
                <a:tab pos="1165225" algn="l"/>
                <a:tab pos="2148840" algn="l"/>
              </a:tabLst>
            </a:pP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6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97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2700" marR="5080">
              <a:lnSpc>
                <a:spcPct val="101200"/>
              </a:lnSpc>
              <a:spcBef>
                <a:spcPts val="1550"/>
              </a:spcBef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take a </a:t>
            </a:r>
            <a:r>
              <a:rPr dirty="0" sz="1100" spc="-5">
                <a:latin typeface="Calibri"/>
                <a:cs typeface="Calibri"/>
              </a:rPr>
              <a:t>look at the second possibility from the first equation in Step </a:t>
            </a:r>
            <a:r>
              <a:rPr dirty="0" sz="1100">
                <a:latin typeface="Calibri"/>
                <a:cs typeface="Calibri"/>
              </a:rPr>
              <a:t>5,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case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=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0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use.</a:t>
            </a:r>
            <a:r>
              <a:rPr dirty="0" sz="1100" spc="28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possibilities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4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 addressed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818028" y="6565315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80421" y="6459178"/>
            <a:ext cx="254571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35"/>
              </a:spcBef>
              <a:tabLst>
                <a:tab pos="1043305" algn="l"/>
                <a:tab pos="1691639" algn="l"/>
                <a:tab pos="2103120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0,</a:t>
            </a:r>
            <a:r>
              <a:rPr dirty="0" sz="1150" spc="-8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  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	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1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	</a:t>
            </a: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u="sng" baseline="19323" sz="1725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baseline="34188" sz="975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700" y="6846768"/>
            <a:ext cx="2931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859330" y="7166367"/>
            <a:ext cx="59563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3213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956472" y="7166367"/>
            <a:ext cx="49085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27355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157078" y="7221555"/>
            <a:ext cx="8064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49695" y="7221555"/>
            <a:ext cx="8064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167764" y="7318636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160396" y="7318636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919512" y="7209470"/>
            <a:ext cx="47752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016598" y="7209470"/>
            <a:ext cx="37274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5">
                <a:latin typeface="Times New Roman"/>
                <a:cs typeface="Times New Roman"/>
              </a:rPr>
              <a:t>0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7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700" y="7613395"/>
            <a:ext cx="5932805" cy="55880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12700" marR="5080">
              <a:lnSpc>
                <a:spcPts val="1380"/>
              </a:lnSpc>
              <a:spcBef>
                <a:spcPts val="195"/>
              </a:spcBef>
            </a:pPr>
            <a:r>
              <a:rPr dirty="0" sz="1200">
                <a:latin typeface="Times New Roman"/>
                <a:cs typeface="Times New Roman"/>
              </a:rPr>
              <a:t>We</a:t>
            </a:r>
            <a:r>
              <a:rPr dirty="0" sz="1200" spc="-5">
                <a:latin typeface="Times New Roman"/>
                <a:cs typeface="Times New Roman"/>
              </a:rPr>
              <a:t> could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now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go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back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and </a:t>
            </a:r>
            <a:r>
              <a:rPr dirty="0" sz="1200" spc="-5">
                <a:latin typeface="Times New Roman"/>
                <a:cs typeface="Times New Roman"/>
              </a:rPr>
              <a:t>start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with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</a:t>
            </a:r>
            <a:r>
              <a:rPr dirty="0" sz="1200" spc="-5">
                <a:latin typeface="Times New Roman"/>
                <a:cs typeface="Times New Roman"/>
              </a:rPr>
              <a:t> second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-5">
                <a:latin typeface="Times New Roman"/>
                <a:cs typeface="Times New Roman"/>
              </a:rPr>
              <a:t> third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equation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but if we did </a:t>
            </a:r>
            <a:r>
              <a:rPr dirty="0" sz="1200" spc="-5">
                <a:latin typeface="Times New Roman"/>
                <a:cs typeface="Times New Roman"/>
              </a:rPr>
              <a:t>that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you’d</a:t>
            </a:r>
            <a:r>
              <a:rPr dirty="0" sz="1200">
                <a:latin typeface="Times New Roman"/>
                <a:cs typeface="Times New Roman"/>
              </a:rPr>
              <a:t> just 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end</a:t>
            </a:r>
            <a:r>
              <a:rPr dirty="0" sz="1200">
                <a:latin typeface="Times New Roman"/>
                <a:cs typeface="Times New Roman"/>
              </a:rPr>
              <a:t> up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with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 </a:t>
            </a:r>
            <a:r>
              <a:rPr dirty="0" sz="1200" spc="-5">
                <a:latin typeface="Times New Roman"/>
                <a:cs typeface="Times New Roman"/>
              </a:rPr>
              <a:t>above</a:t>
            </a:r>
            <a:r>
              <a:rPr dirty="0" sz="1200">
                <a:latin typeface="Times New Roman"/>
                <a:cs typeface="Times New Roman"/>
              </a:rPr>
              <a:t> possibilities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(you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might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want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to </a:t>
            </a:r>
            <a:r>
              <a:rPr dirty="0" sz="1200" spc="-5">
                <a:latin typeface="Times New Roman"/>
                <a:cs typeface="Times New Roman"/>
              </a:rPr>
              <a:t>verify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that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for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yourself…).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Therefore,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we </a:t>
            </a:r>
            <a:r>
              <a:rPr dirty="0" sz="1200" spc="-28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get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 total</a:t>
            </a:r>
            <a:r>
              <a:rPr dirty="0" sz="1200">
                <a:latin typeface="Times New Roman"/>
                <a:cs typeface="Times New Roman"/>
              </a:rPr>
              <a:t> of </a:t>
            </a:r>
            <a:r>
              <a:rPr dirty="0" sz="1200" spc="-5">
                <a:latin typeface="Times New Roman"/>
                <a:cs typeface="Times New Roman"/>
              </a:rPr>
              <a:t>five </a:t>
            </a:r>
            <a:r>
              <a:rPr dirty="0" sz="1200">
                <a:latin typeface="Times New Roman"/>
                <a:cs typeface="Times New Roman"/>
              </a:rPr>
              <a:t>possible</a:t>
            </a:r>
            <a:r>
              <a:rPr dirty="0" sz="1200" spc="-5">
                <a:latin typeface="Times New Roman"/>
                <a:cs typeface="Times New Roman"/>
              </a:rPr>
              <a:t> absolute extrema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from</a:t>
            </a:r>
            <a:r>
              <a:rPr dirty="0" sz="1200">
                <a:latin typeface="Times New Roman"/>
                <a:cs typeface="Times New Roman"/>
              </a:rPr>
              <a:t> this </a:t>
            </a:r>
            <a:r>
              <a:rPr dirty="0" sz="1200" spc="-5">
                <a:latin typeface="Times New Roman"/>
                <a:cs typeface="Times New Roman"/>
              </a:rPr>
              <a:t>Step.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They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are,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698049" y="8346140"/>
            <a:ext cx="8064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708764" y="8443221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920695" y="8277256"/>
            <a:ext cx="105854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91185" algn="l"/>
              </a:tabLst>
            </a:pPr>
            <a:r>
              <a:rPr dirty="0" baseline="-3367" sz="2475" spc="-232">
                <a:latin typeface="Symbol"/>
                <a:cs typeface="Symbol"/>
              </a:rPr>
              <a:t></a:t>
            </a:r>
            <a:r>
              <a:rPr dirty="0" baseline="-3367" sz="2475" spc="-232">
                <a:latin typeface="Times New Roman"/>
                <a:cs typeface="Times New Roman"/>
              </a:rPr>
              <a:t>	</a:t>
            </a:r>
            <a:r>
              <a:rPr dirty="0" baseline="-3472" sz="2400" spc="-60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0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endParaRPr baseline="-3472" sz="2400">
              <a:latin typeface="Symbol"/>
              <a:cs typeface="Symbo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330418" y="8277256"/>
            <a:ext cx="114236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078865" algn="l"/>
              </a:tabLst>
            </a:pPr>
            <a:r>
              <a:rPr dirty="0" baseline="-3472" sz="2400" spc="-89">
                <a:latin typeface="Symbol"/>
                <a:cs typeface="Symbol"/>
              </a:rPr>
              <a:t>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r>
              <a:rPr dirty="0" baseline="-3472" sz="2400">
                <a:latin typeface="Times New Roman"/>
                <a:cs typeface="Times New Roman"/>
              </a:rPr>
              <a:t>	</a:t>
            </a:r>
            <a:r>
              <a:rPr dirty="0" baseline="-3367" sz="2475" spc="-232">
                <a:latin typeface="Symbol"/>
                <a:cs typeface="Symbol"/>
              </a:rPr>
              <a:t></a:t>
            </a:r>
            <a:endParaRPr baseline="-3367" sz="2475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457421" y="8334054"/>
            <a:ext cx="48069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651" y="8728834"/>
            <a:ext cx="5685790" cy="37528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heavy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</a:t>
            </a:r>
            <a:r>
              <a:rPr dirty="0" sz="1100" spc="-65">
                <a:latin typeface="Calibri"/>
                <a:cs typeface="Calibri"/>
              </a:rPr>
              <a:t> </a:t>
            </a:r>
            <a:r>
              <a:rPr dirty="0" sz="1200" spc="15">
                <a:latin typeface="Symbol"/>
                <a:cs typeface="Symbol"/>
              </a:rPr>
              <a:t>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bit.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 easier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eventually.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76159" y="1042792"/>
            <a:ext cx="5937250" cy="615315"/>
          </a:xfrm>
          <a:prstGeom prst="rect">
            <a:avLst/>
          </a:prstGeom>
        </p:spPr>
        <p:txBody>
          <a:bodyPr wrap="square" lIns="0" tIns="3492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7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7</a:t>
            </a:r>
            <a:endParaRPr sz="1100">
              <a:latin typeface="Calibri"/>
              <a:cs typeface="Calibri"/>
            </a:endParaRPr>
          </a:p>
          <a:p>
            <a:pPr marL="38100" marR="30480" indent="-635">
              <a:lnSpc>
                <a:spcPts val="1540"/>
              </a:lnSpc>
              <a:spcBef>
                <a:spcPts val="155"/>
              </a:spcBef>
            </a:pPr>
            <a:r>
              <a:rPr dirty="0" sz="1100">
                <a:latin typeface="Calibri"/>
                <a:cs typeface="Calibri"/>
              </a:rPr>
              <a:t>Now, way </a:t>
            </a:r>
            <a:r>
              <a:rPr dirty="0" sz="1100" spc="-5">
                <a:latin typeface="Calibri"/>
                <a:cs typeface="Calibri"/>
              </a:rPr>
              <a:t>back in </a:t>
            </a:r>
            <a:r>
              <a:rPr dirty="0" sz="1100">
                <a:latin typeface="Calibri"/>
                <a:cs typeface="Calibri"/>
              </a:rPr>
              <a:t>Step 5 </a:t>
            </a:r>
            <a:r>
              <a:rPr dirty="0" sz="1100" spc="-5">
                <a:latin typeface="Calibri"/>
                <a:cs typeface="Calibri"/>
              </a:rPr>
              <a:t>we had another possibility </a:t>
            </a:r>
            <a:r>
              <a:rPr dirty="0" sz="1100">
                <a:latin typeface="Calibri"/>
                <a:cs typeface="Calibri"/>
              </a:rPr>
              <a:t>: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18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z</a:t>
            </a:r>
            <a:r>
              <a:rPr dirty="0" baseline="43650" sz="1050" spc="52">
                <a:latin typeface="Times New Roman"/>
                <a:cs typeface="Times New Roman"/>
              </a:rPr>
              <a:t>2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">
                <a:latin typeface="Times New Roman"/>
                <a:cs typeface="Times New Roman"/>
              </a:rPr>
              <a:t> 9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have </a:t>
            </a:r>
            <a:r>
              <a:rPr dirty="0" sz="1100" spc="-5">
                <a:latin typeface="Calibri"/>
                <a:cs typeface="Calibri"/>
              </a:rPr>
              <a:t>to now take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5228455" y="1932378"/>
            <a:ext cx="69850" cy="1301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650" spc="20">
                <a:latin typeface="Times New Roman"/>
                <a:cs typeface="Times New Roman"/>
              </a:rPr>
              <a:t>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938801" y="1826220"/>
            <a:ext cx="3395979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35"/>
              </a:spcBef>
              <a:tabLst>
                <a:tab pos="2228850" algn="l"/>
                <a:tab pos="2957195" algn="l"/>
              </a:tabLst>
            </a:pP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 spc="-175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35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36</a:t>
            </a:r>
            <a:r>
              <a:rPr dirty="0" sz="1150" spc="-150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352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	</a:t>
            </a: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34188" sz="975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01700" y="2213808"/>
            <a:ext cx="458914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408999" y="2533256"/>
            <a:ext cx="1597025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93825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305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220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491278" y="2570885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482025" y="2586402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63531" y="2586402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482025" y="2679898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863531" y="2679898"/>
            <a:ext cx="69850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>
                <a:latin typeface="Times New Roman"/>
                <a:cs typeface="Times New Roman"/>
              </a:rPr>
              <a:t>9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037525" y="2574765"/>
            <a:ext cx="815340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0706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18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421012" y="2574765"/>
            <a:ext cx="79692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60515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15" i="1">
                <a:latin typeface="Times New Roman"/>
                <a:cs typeface="Times New Roman"/>
              </a:rPr>
              <a:t>  </a:t>
            </a:r>
            <a:r>
              <a:rPr dirty="0" sz="1150" spc="-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454102" y="2574766"/>
            <a:ext cx="83756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445770" algn="l"/>
              </a:tabLst>
            </a:pPr>
            <a:r>
              <a:rPr dirty="0" sz="1150" spc="45">
                <a:latin typeface="Symbol"/>
                <a:cs typeface="Symbol"/>
              </a:rPr>
              <a:t>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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63295" y="2954697"/>
            <a:ext cx="6019165" cy="1181100"/>
          </a:xfrm>
          <a:prstGeom prst="rect">
            <a:avLst/>
          </a:prstGeom>
        </p:spPr>
        <p:txBody>
          <a:bodyPr wrap="square" lIns="0" tIns="7620" rIns="0" bIns="0" rtlCol="0" vert="horz">
            <a:spAutoFit/>
          </a:bodyPr>
          <a:lstStyle/>
          <a:p>
            <a:pPr marL="50800" marR="43180">
              <a:lnSpc>
                <a:spcPct val="113999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-5">
                <a:latin typeface="Calibri"/>
                <a:cs typeface="Calibri"/>
              </a:rPr>
              <a:t> cases,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“mix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match”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points.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however,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15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regardless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17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3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305">
                <a:latin typeface="Calibri"/>
                <a:cs typeface="Calibri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 </a:t>
            </a:r>
            <a:r>
              <a:rPr dirty="0" baseline="43650" sz="1050" spc="179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’s can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20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combinations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four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112646" y="4259973"/>
            <a:ext cx="66865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05155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056167" y="4259973"/>
            <a:ext cx="7620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650" spc="-155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548801" y="4259973"/>
            <a:ext cx="42672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63220" algn="l"/>
              </a:tabLst>
            </a:pP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4387355" y="4259973"/>
            <a:ext cx="814069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63220" algn="l"/>
                <a:tab pos="750570" algn="l"/>
              </a:tabLst>
            </a:pP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420395" y="4315160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3363918" y="4315160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421986" y="4412241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365509" y="4412241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102286" y="4315160"/>
            <a:ext cx="7112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940840" y="4315160"/>
            <a:ext cx="7112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175469" y="4303074"/>
            <a:ext cx="55943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800691" y="4303074"/>
            <a:ext cx="35433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10">
                <a:latin typeface="Times New Roman"/>
                <a:cs typeface="Times New Roman"/>
              </a:rPr>
              <a:t>2,</a:t>
            </a:r>
            <a:r>
              <a:rPr dirty="0" sz="1200" spc="40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,1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118929" y="4303074"/>
            <a:ext cx="45974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962199" y="4303074"/>
            <a:ext cx="454659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559" y="4710121"/>
            <a:ext cx="5918835" cy="14744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8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total, </a:t>
            </a:r>
            <a:r>
              <a:rPr dirty="0" sz="1100" spc="-5">
                <a:latin typeface="Calibri"/>
                <a:cs typeface="Calibri"/>
              </a:rPr>
              <a:t>it looks like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10">
                <a:latin typeface="Calibri"/>
                <a:cs typeface="Calibri"/>
              </a:rPr>
              <a:t>have </a:t>
            </a:r>
            <a:r>
              <a:rPr dirty="0" sz="1100" spc="-5">
                <a:latin typeface="Calibri"/>
                <a:cs typeface="Calibri"/>
              </a:rPr>
              <a:t>nine points that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potentially be absolute extrema.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to 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 all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10">
                <a:latin typeface="Calibri"/>
                <a:cs typeface="Calibri"/>
              </a:rPr>
              <a:t>need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evaluate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these points and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nine </a:t>
            </a:r>
            <a:r>
              <a:rPr dirty="0" sz="1100">
                <a:latin typeface="Calibri"/>
                <a:cs typeface="Calibri"/>
              </a:rPr>
              <a:t>points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just" marL="12700">
              <a:lnSpc>
                <a:spcPts val="1260"/>
              </a:lnSpc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case, it’s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  <a:p>
            <a:pPr marL="12700" marR="132715" indent="52069">
              <a:lnSpc>
                <a:spcPts val="1660"/>
              </a:lnSpc>
              <a:spcBef>
                <a:spcPts val="204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xyz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First, this means that if </a:t>
            </a:r>
            <a:r>
              <a:rPr dirty="0" baseline="5050" sz="1650">
                <a:latin typeface="Calibri"/>
                <a:cs typeface="Calibri"/>
              </a:rPr>
              <a:t>even one of </a:t>
            </a:r>
            <a:r>
              <a:rPr dirty="0" baseline="5050" sz="1650" spc="-7">
                <a:latin typeface="Calibri"/>
                <a:cs typeface="Calibri"/>
              </a:rPr>
              <a:t>the variables is zero the whole function will be </a:t>
            </a:r>
            <a:r>
              <a:rPr dirty="0" baseline="5050" sz="1650" spc="-35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zero.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five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 </a:t>
            </a:r>
            <a:r>
              <a:rPr dirty="0" sz="1100" spc="-5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2761424" y="6309753"/>
            <a:ext cx="213931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00380" algn="l"/>
                <a:tab pos="824230" algn="l"/>
                <a:tab pos="1348105" algn="l"/>
                <a:tab pos="1671955" algn="l"/>
                <a:tab pos="2075814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874262" y="6364941"/>
            <a:ext cx="80645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3884979" y="6462023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668558" y="6352854"/>
            <a:ext cx="52260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  </a:t>
            </a:r>
            <a:r>
              <a:rPr dirty="0" sz="1200" spc="-25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164926" y="6352854"/>
            <a:ext cx="112458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2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 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 </a:t>
            </a:r>
            <a:r>
              <a:rPr dirty="0" sz="1200" spc="11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4327861" y="6352854"/>
            <a:ext cx="7994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01632" y="6748905"/>
            <a:ext cx="5633720" cy="5461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usage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“</a:t>
            </a:r>
            <a:r>
              <a:rPr dirty="0" sz="1100" spc="-60">
                <a:latin typeface="Calibri"/>
                <a:cs typeface="Calibri"/>
              </a:rPr>
              <a:t> </a:t>
            </a:r>
            <a:r>
              <a:rPr dirty="0" sz="1200" spc="15">
                <a:latin typeface="Symbol"/>
                <a:cs typeface="Symbol"/>
              </a:rPr>
              <a:t>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“simplify”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work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0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</a:t>
            </a:r>
            <a:r>
              <a:rPr dirty="0" sz="1100" spc="-5">
                <a:latin typeface="Calibri"/>
                <a:cs typeface="Calibri"/>
              </a:rPr>
              <a:t> from</a:t>
            </a:r>
            <a:r>
              <a:rPr dirty="0" sz="1100">
                <a:latin typeface="Calibri"/>
                <a:cs typeface="Calibri"/>
              </a:rPr>
              <a:t> 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7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</a:t>
            </a:r>
            <a:r>
              <a:rPr dirty="0" sz="1100">
                <a:latin typeface="Calibri"/>
                <a:cs typeface="Calibri"/>
              </a:rPr>
              <a:t>values,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exception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876232" y="7280400"/>
            <a:ext cx="59410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occasionally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either</a:t>
            </a:r>
            <a:r>
              <a:rPr dirty="0" sz="1100" spc="19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18518" sz="1800" spc="-44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31746" sz="1050" spc="382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u="sng" baseline="20202" sz="1650" spc="412">
                <a:uFill>
                  <a:solidFill>
                    <a:srgbClr val="000000"/>
                  </a:solidFill>
                </a:uFill>
                <a:latin typeface="Calibri"/>
                <a:cs typeface="Calibri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baseline="31746" sz="1050" spc="52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901626" y="7387954"/>
            <a:ext cx="5565140" cy="47561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349250">
              <a:lnSpc>
                <a:spcPct val="100000"/>
              </a:lnSpc>
              <a:spcBef>
                <a:spcPts val="90"/>
              </a:spcBef>
              <a:tabLst>
                <a:tab pos="307340" algn="l"/>
              </a:tabLst>
            </a:pPr>
            <a:r>
              <a:rPr dirty="0" sz="700" spc="-5">
                <a:latin typeface="Times New Roman"/>
                <a:cs typeface="Times New Roman"/>
              </a:rPr>
              <a:t>3	3</a:t>
            </a:r>
            <a:endParaRPr sz="700">
              <a:latin typeface="Times New Roman"/>
              <a:cs typeface="Times New Roman"/>
            </a:endParaRPr>
          </a:p>
          <a:p>
            <a:pPr marL="12700" marR="5080">
              <a:lnSpc>
                <a:spcPct val="100899"/>
              </a:lnSpc>
              <a:spcBef>
                <a:spcPts val="50"/>
              </a:spcBef>
            </a:pP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number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effort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compute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 </a:t>
            </a:r>
            <a:r>
              <a:rPr dirty="0" sz="1100">
                <a:latin typeface="Calibri"/>
                <a:cs typeface="Calibri"/>
              </a:rPr>
              <a:t>7.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542224" y="7989327"/>
            <a:ext cx="56769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04190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357803" y="7989327"/>
            <a:ext cx="7556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650" spc="-155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844768" y="7989327"/>
            <a:ext cx="7556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4297331" y="7989326"/>
            <a:ext cx="7556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650" spc="-155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4889073" y="7989326"/>
            <a:ext cx="78676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35915" algn="l"/>
                <a:tab pos="723265" algn="l"/>
              </a:tabLst>
            </a:pPr>
            <a:r>
              <a:rPr dirty="0" sz="1650" spc="-155">
                <a:latin typeface="Symbol"/>
                <a:cs typeface="Symbol"/>
              </a:rPr>
              <a:t>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1849408" y="8044512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560214" y="8044512"/>
            <a:ext cx="7112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3154331" y="8044512"/>
            <a:ext cx="80645" cy="22987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22860" marR="5080" indent="-10795">
              <a:lnSpc>
                <a:spcPts val="760"/>
              </a:lnSpc>
              <a:spcBef>
                <a:spcPts val="19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 </a:t>
            </a:r>
            <a:r>
              <a:rPr dirty="0" sz="700" spc="-5">
                <a:latin typeface="Times New Roman"/>
                <a:cs typeface="Times New Roman"/>
              </a:rPr>
              <a:t> 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4604490" y="8044512"/>
            <a:ext cx="7112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5415306" y="8044512"/>
            <a:ext cx="71120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5804665" y="8044512"/>
            <a:ext cx="80645" cy="229870"/>
          </a:xfrm>
          <a:prstGeom prst="rect">
            <a:avLst/>
          </a:prstGeom>
        </p:spPr>
        <p:txBody>
          <a:bodyPr wrap="square" lIns="0" tIns="24765" rIns="0" bIns="0" rtlCol="0" vert="horz">
            <a:spAutoFit/>
          </a:bodyPr>
          <a:lstStyle/>
          <a:p>
            <a:pPr marL="22860" marR="5080" indent="-10795">
              <a:lnSpc>
                <a:spcPts val="760"/>
              </a:lnSpc>
              <a:spcBef>
                <a:spcPts val="19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 </a:t>
            </a:r>
            <a:r>
              <a:rPr dirty="0" sz="700" spc="-5">
                <a:latin typeface="Times New Roman"/>
                <a:cs typeface="Times New Roman"/>
              </a:rPr>
              <a:t> 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850995" y="8141593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449358" y="8032427"/>
            <a:ext cx="77724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2265003" y="8032427"/>
            <a:ext cx="29083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50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631926" y="8032427"/>
            <a:ext cx="52451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204445" y="8032427"/>
            <a:ext cx="39560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676265" y="8032427"/>
            <a:ext cx="4057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5120021" y="8032427"/>
            <a:ext cx="6724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55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2,</a:t>
            </a:r>
            <a:r>
              <a:rPr dirty="0" sz="1200" spc="4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,1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04591" y="930877"/>
            <a:ext cx="806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715306" y="1026560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758533" y="872249"/>
            <a:ext cx="667385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603885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065714" y="927436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067302" y="1024517"/>
            <a:ext cx="69850" cy="13271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1700" y="916178"/>
            <a:ext cx="3402329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1935480" algn="l"/>
              </a:tabLst>
            </a:pP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</a:t>
            </a:r>
            <a:r>
              <a:rPr dirty="0" sz="1100" spc="-15">
                <a:latin typeface="Calibri"/>
                <a:cs typeface="Calibri"/>
              </a:rPr>
              <a:t>s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lu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x</a:t>
            </a:r>
            <a:r>
              <a:rPr dirty="0" sz="1100" spc="-15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m</a:t>
            </a:r>
            <a:r>
              <a:rPr dirty="0" sz="1100" spc="-20">
                <a:latin typeface="Calibri"/>
                <a:cs typeface="Calibri"/>
              </a:rPr>
              <a:t>u</a:t>
            </a:r>
            <a:r>
              <a:rPr dirty="0" sz="1100">
                <a:latin typeface="Calibri"/>
                <a:cs typeface="Calibri"/>
              </a:rPr>
              <a:t>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en</a:t>
            </a:r>
            <a:r>
              <a:rPr dirty="0" sz="1100">
                <a:latin typeface="Calibri"/>
                <a:cs typeface="Calibri"/>
              </a:rPr>
              <a:t>	</a:t>
            </a: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cc</a:t>
            </a:r>
            <a:r>
              <a:rPr dirty="0" sz="1100" spc="-5">
                <a:latin typeface="Calibri"/>
                <a:cs typeface="Calibri"/>
              </a:rPr>
              <a:t>ur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720066" y="872249"/>
            <a:ext cx="466090" cy="27940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02590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924069" y="927436"/>
            <a:ext cx="71755" cy="2298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5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4277983" y="916178"/>
            <a:ext cx="64135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r>
              <a:rPr dirty="0" sz="1200" spc="47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90">
                <a:latin typeface="Calibri"/>
                <a:cs typeface="Calibri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996406" y="916178"/>
            <a:ext cx="174498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1200" spc="10">
                <a:latin typeface="Times New Roman"/>
                <a:cs typeface="Times New Roman"/>
              </a:rPr>
              <a:t>,1</a:t>
            </a:r>
            <a:r>
              <a:rPr dirty="0" sz="1200" spc="2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32636" y="1188687"/>
            <a:ext cx="806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1043352" y="1284334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400880" y="1185185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02457" y="1282064"/>
            <a:ext cx="6921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095367" y="1130135"/>
            <a:ext cx="934085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501650" algn="l"/>
                <a:tab pos="870585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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37658" y="1130135"/>
            <a:ext cx="75565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3154954" y="1185185"/>
            <a:ext cx="71120" cy="2298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00"/>
              </a:spcBef>
            </a:pP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marL="13970">
              <a:lnSpc>
                <a:spcPts val="800"/>
              </a:lnSpc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25480" y="1174876"/>
            <a:ext cx="222504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248920" indent="-236854">
              <a:lnSpc>
                <a:spcPct val="100000"/>
              </a:lnSpc>
              <a:spcBef>
                <a:spcPts val="115"/>
              </a:spcBef>
              <a:buSzPct val="109090"/>
              <a:buFont typeface="Symbol"/>
              <a:buChar char=""/>
              <a:tabLst>
                <a:tab pos="248920" algn="l"/>
                <a:tab pos="249554" algn="l"/>
              </a:tabLst>
            </a:pPr>
            <a:r>
              <a:rPr dirty="0" sz="1100">
                <a:latin typeface="Calibri"/>
                <a:cs typeface="Calibri"/>
              </a:rPr>
              <a:t>w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cc</a:t>
            </a:r>
            <a:r>
              <a:rPr dirty="0" sz="1100" spc="-5">
                <a:latin typeface="Calibri"/>
                <a:cs typeface="Calibri"/>
              </a:rPr>
              <a:t>ur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,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2,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3226256" y="1174114"/>
            <a:ext cx="363601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">
                <a:latin typeface="Times New Roman"/>
                <a:cs typeface="Times New Roman"/>
              </a:rPr>
              <a:t>1</a:t>
            </a:r>
            <a:r>
              <a:rPr dirty="0" sz="1200" spc="29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excited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 occurring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42" y="1409179"/>
            <a:ext cx="5962650" cy="121666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processes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Lagrange multipliers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quite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be easy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details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forget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care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or</a:t>
            </a:r>
            <a:r>
              <a:rPr dirty="0" sz="1100" spc="-5">
                <a:latin typeface="Calibri"/>
                <a:cs typeface="Calibri"/>
              </a:rPr>
              <a:t> more possibilities.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finishing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possible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paths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896111" y="280568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787400" y="3059943"/>
            <a:ext cx="6089015" cy="6016625"/>
          </a:xfrm>
          <a:prstGeom prst="rect">
            <a:avLst/>
          </a:prstGeom>
        </p:spPr>
        <p:txBody>
          <a:bodyPr wrap="square" lIns="0" tIns="81280" rIns="0" bIns="0" rtlCol="0" vert="horz">
            <a:spAutoFit/>
          </a:bodyPr>
          <a:lstStyle/>
          <a:p>
            <a:pPr marL="127000">
              <a:lnSpc>
                <a:spcPct val="100000"/>
              </a:lnSpc>
              <a:spcBef>
                <a:spcPts val="640"/>
              </a:spcBef>
            </a:pPr>
            <a:r>
              <a:rPr dirty="0" baseline="5050" sz="1650">
                <a:latin typeface="Calibri"/>
                <a:cs typeface="Calibri"/>
              </a:rPr>
              <a:t>5.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</a:t>
            </a:r>
            <a:r>
              <a:rPr dirty="0" baseline="5050" sz="1650">
                <a:latin typeface="Calibri"/>
                <a:cs typeface="Calibri"/>
              </a:rPr>
              <a:t>values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82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3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baseline="51587" sz="1050" spc="37">
                <a:latin typeface="Times New Roman"/>
                <a:cs typeface="Times New Roman"/>
              </a:rPr>
              <a:t>2</a:t>
            </a:r>
            <a:r>
              <a:rPr dirty="0" baseline="51587" sz="1050" spc="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315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-7">
                <a:latin typeface="Calibri"/>
                <a:cs typeface="Calibri"/>
              </a:rPr>
              <a:t> constraints</a:t>
            </a:r>
            <a:endParaRPr baseline="5050" sz="1650">
              <a:latin typeface="Calibri"/>
              <a:cs typeface="Calibri"/>
            </a:endParaRPr>
          </a:p>
          <a:p>
            <a:pPr marL="150495">
              <a:lnSpc>
                <a:spcPct val="100000"/>
              </a:lnSpc>
              <a:spcBef>
                <a:spcPts val="439"/>
              </a:spcBef>
            </a:pPr>
            <a:r>
              <a:rPr dirty="0" sz="1150" spc="10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z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10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3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1263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algn="just" marL="126364" marR="152400">
              <a:lnSpc>
                <a:spcPct val="99500"/>
              </a:lnSpc>
              <a:spcBef>
                <a:spcPts val="30"/>
              </a:spcBef>
            </a:pPr>
            <a:r>
              <a:rPr dirty="0" sz="1100" spc="-5">
                <a:latin typeface="Calibri"/>
                <a:cs typeface="Calibri"/>
              </a:rPr>
              <a:t>Before proceeding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problem let’s note that the second constraint is the sum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two terms 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squared (and </a:t>
            </a:r>
            <a:r>
              <a:rPr dirty="0" sz="1100">
                <a:latin typeface="Calibri"/>
                <a:cs typeface="Calibri"/>
              </a:rPr>
              <a:t>hence </a:t>
            </a:r>
            <a:r>
              <a:rPr dirty="0" sz="1100" spc="-5">
                <a:latin typeface="Calibri"/>
                <a:cs typeface="Calibri"/>
              </a:rPr>
              <a:t>positive).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 </a:t>
            </a:r>
            <a:r>
              <a:rPr dirty="0" sz="1100" spc="-10">
                <a:latin typeface="Calibri"/>
                <a:cs typeface="Calibri"/>
              </a:rPr>
              <a:t>range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200" spc="5">
                <a:latin typeface="Symbol"/>
                <a:cs typeface="Symbol"/>
              </a:rPr>
              <a:t></a:t>
            </a:r>
            <a:r>
              <a:rPr dirty="0" sz="1200" spc="5">
                <a:latin typeface="Times New Roman"/>
                <a:cs typeface="Times New Roman"/>
              </a:rPr>
              <a:t>3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 </a:t>
            </a:r>
            <a:r>
              <a:rPr dirty="0" sz="1200" spc="5">
                <a:latin typeface="Symbol"/>
                <a:cs typeface="Symbol"/>
              </a:rPr>
              <a:t></a:t>
            </a:r>
            <a:r>
              <a:rPr dirty="0" sz="1200" spc="5">
                <a:latin typeface="Times New Roman"/>
                <a:cs typeface="Times New Roman"/>
              </a:rPr>
              <a:t> 3 </a:t>
            </a:r>
            <a:r>
              <a:rPr dirty="0" sz="1100">
                <a:latin typeface="Calibri"/>
                <a:cs typeface="Calibri"/>
              </a:rPr>
              <a:t>(the </a:t>
            </a:r>
            <a:r>
              <a:rPr dirty="0" sz="1100" spc="-5">
                <a:latin typeface="Calibri"/>
                <a:cs typeface="Calibri"/>
              </a:rPr>
              <a:t>largest 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). 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126364" marR="81280">
              <a:lnSpc>
                <a:spcPct val="105700"/>
              </a:lnSpc>
              <a:spcBef>
                <a:spcPts val="1270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 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(or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 we’ve already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established that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is restricted 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>
                <a:latin typeface="Symbol"/>
                <a:cs typeface="Symbol"/>
              </a:rPr>
              <a:t></a:t>
            </a:r>
            <a:r>
              <a:rPr dirty="0" sz="1200">
                <a:latin typeface="Times New Roman"/>
                <a:cs typeface="Times New Roman"/>
              </a:rPr>
              <a:t> 3 </a:t>
            </a:r>
            <a:r>
              <a:rPr dirty="0" sz="1100" spc="-5">
                <a:latin typeface="Calibri"/>
                <a:cs typeface="Calibri"/>
              </a:rPr>
              <a:t>and this will give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7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25">
                <a:latin typeface="Times New Roman"/>
                <a:cs typeface="Times New Roman"/>
              </a:rPr>
              <a:t> 1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largest possible </a:t>
            </a:r>
            <a:r>
              <a:rPr dirty="0" sz="1100" spc="-10">
                <a:latin typeface="Calibri"/>
                <a:cs typeface="Calibri"/>
              </a:rPr>
              <a:t>range 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’s.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 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acknowledging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and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correspond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26364" marR="12065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answers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-5">
                <a:latin typeface="Calibri"/>
                <a:cs typeface="Calibri"/>
              </a:rPr>
              <a:t> occur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bounded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ranges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Value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Theorem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6364" marR="194945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(and</a:t>
            </a:r>
            <a:r>
              <a:rPr dirty="0" sz="1100">
                <a:latin typeface="Calibri"/>
                <a:cs typeface="Calibri"/>
              </a:rPr>
              <a:t> often</a:t>
            </a:r>
            <a:r>
              <a:rPr dirty="0" sz="1100" spc="-5">
                <a:latin typeface="Calibri"/>
                <a:cs typeface="Calibri"/>
              </a:rPr>
              <a:t> overlooked) </a:t>
            </a: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prior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actually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trying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them!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26364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6364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</a:t>
            </a:r>
            <a:r>
              <a:rPr dirty="0" sz="1100">
                <a:latin typeface="Calibri"/>
                <a:cs typeface="Calibri"/>
              </a:rPr>
              <a:t>step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equations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50">
              <a:latin typeface="Calibri"/>
              <a:cs typeface="Calibri"/>
            </a:endParaRPr>
          </a:p>
          <a:p>
            <a:pPr marL="2581910">
              <a:lnSpc>
                <a:spcPct val="100000"/>
              </a:lnSpc>
            </a:pPr>
            <a:r>
              <a:rPr dirty="0" sz="1200" spc="65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sz="1250" spc="-35">
                <a:latin typeface="Symbol"/>
                <a:cs typeface="Symbol"/>
              </a:rPr>
              <a:t></a:t>
            </a:r>
            <a:endParaRPr sz="1250">
              <a:latin typeface="Symbol"/>
              <a:cs typeface="Symbol"/>
            </a:endParaRPr>
          </a:p>
          <a:p>
            <a:pPr marL="2674620">
              <a:lnSpc>
                <a:spcPct val="100000"/>
              </a:lnSpc>
              <a:spcBef>
                <a:spcPts val="300"/>
              </a:spcBef>
            </a:pP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45">
                <a:latin typeface="Times New Roman"/>
                <a:cs typeface="Times New Roman"/>
              </a:rPr>
              <a:t>3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algn="ctr" marR="287655">
              <a:lnSpc>
                <a:spcPct val="100000"/>
              </a:lnSpc>
              <a:spcBef>
                <a:spcPts val="300"/>
              </a:spcBef>
            </a:pP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2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sz="1250" spc="-35">
                <a:latin typeface="Symbol"/>
                <a:cs typeface="Symbol"/>
              </a:rPr>
              <a:t></a:t>
            </a:r>
            <a:endParaRPr sz="1250">
              <a:latin typeface="Symbol"/>
              <a:cs typeface="Symbol"/>
            </a:endParaRPr>
          </a:p>
          <a:p>
            <a:pPr algn="ctr" marR="826135">
              <a:lnSpc>
                <a:spcPct val="100000"/>
              </a:lnSpc>
              <a:spcBef>
                <a:spcPts val="350"/>
              </a:spcBef>
            </a:pP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  <a:p>
            <a:pPr algn="ctr" marR="789305">
              <a:lnSpc>
                <a:spcPct val="100000"/>
              </a:lnSpc>
              <a:spcBef>
                <a:spcPts val="509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Times New Roman"/>
              <a:cs typeface="Times New Roman"/>
            </a:endParaRPr>
          </a:p>
          <a:p>
            <a:pPr algn="just" marL="1270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algn="just" marL="127000" marR="7493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For most of </a:t>
            </a:r>
            <a:r>
              <a:rPr dirty="0" sz="1100" spc="-5">
                <a:latin typeface="Calibri"/>
                <a:cs typeface="Calibri"/>
              </a:rPr>
              <a:t>these systems there are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multitude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solution methods that we </a:t>
            </a:r>
            <a:r>
              <a:rPr dirty="0" sz="1100">
                <a:latin typeface="Calibri"/>
                <a:cs typeface="Calibri"/>
              </a:rPr>
              <a:t>can use </a:t>
            </a:r>
            <a:r>
              <a:rPr dirty="0" sz="1100" spc="-5">
                <a:latin typeface="Calibri"/>
                <a:cs typeface="Calibri"/>
              </a:rPr>
              <a:t>to find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solution.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may </a:t>
            </a:r>
            <a:r>
              <a:rPr dirty="0" sz="1100" spc="-5">
                <a:latin typeface="Calibri"/>
                <a:cs typeface="Calibri"/>
              </a:rPr>
              <a:t>be harder than </a:t>
            </a:r>
            <a:r>
              <a:rPr dirty="0" sz="1100">
                <a:latin typeface="Calibri"/>
                <a:cs typeface="Calibri"/>
              </a:rPr>
              <a:t>other, </a:t>
            </a:r>
            <a:r>
              <a:rPr dirty="0" sz="1100" spc="-5">
                <a:latin typeface="Calibri"/>
                <a:cs typeface="Calibri"/>
              </a:rPr>
              <a:t>but unfortunately, there will often be no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of knowing which will 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“easy” and which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“hard”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until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</a:t>
            </a:r>
            <a:r>
              <a:rPr dirty="0" sz="1100" spc="-5">
                <a:latin typeface="Calibri"/>
                <a:cs typeface="Calibri"/>
              </a:rPr>
              <a:t> start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process.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1064713"/>
            <a:ext cx="5876290" cy="12166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6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Do not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afraid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systems.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probably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unlike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anything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-5">
                <a:latin typeface="Calibri"/>
                <a:cs typeface="Calibri"/>
              </a:rPr>
              <a:t> 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been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asked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point.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“bad”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appear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glance.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>
                <a:latin typeface="Calibri"/>
                <a:cs typeface="Calibri"/>
              </a:rPr>
              <a:t> some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additional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techniques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can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messy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 still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 techniques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know </a:t>
            </a:r>
            <a:r>
              <a:rPr dirty="0" sz="1100" spc="-5">
                <a:latin typeface="Calibri"/>
                <a:cs typeface="Calibri"/>
              </a:rPr>
              <a:t>how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ever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 </a:t>
            </a:r>
            <a:r>
              <a:rPr dirty="0" sz="1100">
                <a:latin typeface="Calibri"/>
                <a:cs typeface="Calibri"/>
              </a:rPr>
              <a:t>them done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context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“freebie”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quickly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005362" y="2374031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76300" y="2258328"/>
            <a:ext cx="5102225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u="sng" baseline="31746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1746" sz="1050" spc="3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regardless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50900" y="2657274"/>
            <a:ext cx="5695950" cy="166306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2865">
              <a:lnSpc>
                <a:spcPts val="131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ts val="1490"/>
              </a:lnSpc>
            </a:pPr>
            <a:r>
              <a:rPr dirty="0" sz="1200">
                <a:latin typeface="Times New Roman"/>
                <a:cs typeface="Times New Roman"/>
              </a:rPr>
              <a:t>Next, </a:t>
            </a:r>
            <a:r>
              <a:rPr dirty="0" sz="1200" spc="-5">
                <a:latin typeface="Times New Roman"/>
                <a:cs typeface="Times New Roman"/>
              </a:rPr>
              <a:t>from</a:t>
            </a:r>
            <a:r>
              <a:rPr dirty="0" sz="1200">
                <a:latin typeface="Times New Roman"/>
                <a:cs typeface="Times New Roman"/>
              </a:rPr>
              <a:t> the</a:t>
            </a:r>
            <a:r>
              <a:rPr dirty="0" sz="1200" spc="-5">
                <a:latin typeface="Times New Roman"/>
                <a:cs typeface="Times New Roman"/>
              </a:rPr>
              <a:t> third</a:t>
            </a:r>
            <a:r>
              <a:rPr dirty="0" sz="1200">
                <a:latin typeface="Times New Roman"/>
                <a:cs typeface="Times New Roman"/>
              </a:rPr>
              <a:t> equation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 can</a:t>
            </a:r>
            <a:r>
              <a:rPr dirty="0" sz="1200">
                <a:latin typeface="Times New Roman"/>
                <a:cs typeface="Times New Roman"/>
              </a:rPr>
              <a:t> see</a:t>
            </a:r>
            <a:r>
              <a:rPr dirty="0" sz="1200" spc="-5">
                <a:latin typeface="Times New Roman"/>
                <a:cs typeface="Times New Roman"/>
              </a:rPr>
              <a:t> that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 </a:t>
            </a:r>
            <a:r>
              <a:rPr dirty="0" sz="1200">
                <a:latin typeface="Times New Roman"/>
                <a:cs typeface="Times New Roman"/>
              </a:rPr>
              <a:t>have</a:t>
            </a:r>
            <a:r>
              <a:rPr dirty="0" sz="1200" spc="-5">
                <a:latin typeface="Times New Roman"/>
                <a:cs typeface="Times New Roman"/>
              </a:rPr>
              <a:t> either</a:t>
            </a:r>
            <a:r>
              <a:rPr dirty="0" sz="1200" spc="25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15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or</a:t>
            </a:r>
            <a:r>
              <a:rPr dirty="0" sz="1200" spc="220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3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So,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we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have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  <a:p>
            <a:pPr marL="62865">
              <a:lnSpc>
                <a:spcPct val="100000"/>
              </a:lnSpc>
              <a:spcBef>
                <a:spcPts val="155"/>
              </a:spcBef>
            </a:pPr>
            <a:r>
              <a:rPr dirty="0" sz="1200" spc="-5">
                <a:latin typeface="Times New Roman"/>
                <a:cs typeface="Times New Roman"/>
              </a:rPr>
              <a:t>possibilities</a:t>
            </a:r>
            <a:r>
              <a:rPr dirty="0" sz="1200">
                <a:latin typeface="Times New Roman"/>
                <a:cs typeface="Times New Roman"/>
              </a:rPr>
              <a:t> to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look </a:t>
            </a:r>
            <a:r>
              <a:rPr dirty="0" sz="1200" spc="-5">
                <a:latin typeface="Times New Roman"/>
                <a:cs typeface="Times New Roman"/>
              </a:rPr>
              <a:t>at.</a:t>
            </a:r>
            <a:r>
              <a:rPr dirty="0" sz="1200" spc="3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Let’s</a:t>
            </a:r>
            <a:r>
              <a:rPr dirty="0" sz="1200" spc="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take </a:t>
            </a:r>
            <a:r>
              <a:rPr dirty="0" sz="1200">
                <a:latin typeface="Times New Roman"/>
                <a:cs typeface="Times New Roman"/>
              </a:rPr>
              <a:t>a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look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at</a:t>
            </a:r>
            <a:r>
              <a:rPr dirty="0" sz="1200" spc="2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first.</a:t>
            </a:r>
            <a:endParaRPr sz="12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  <a:spcBef>
                <a:spcPts val="134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can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straight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constraint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Calibri"/>
              <a:cs typeface="Calibri"/>
            </a:endParaRPr>
          </a:p>
          <a:p>
            <a:pPr algn="ctr" marR="60325">
              <a:lnSpc>
                <a:spcPct val="100000"/>
              </a:lnSpc>
              <a:tabLst>
                <a:tab pos="860425" algn="l"/>
                <a:tab pos="1635125" algn="l"/>
              </a:tabLst>
            </a:pP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r>
              <a:rPr dirty="0" baseline="43650" sz="1050" spc="3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	</a:t>
            </a: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3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turn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possibilities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03558" y="4411976"/>
            <a:ext cx="1989455" cy="490220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  <a:tabLst>
                <a:tab pos="763270" algn="l"/>
                <a:tab pos="182372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6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390"/>
              </a:spcBef>
              <a:tabLst>
                <a:tab pos="509270" algn="l"/>
                <a:tab pos="858519" algn="l"/>
                <a:tab pos="182626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: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12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868579" y="4411976"/>
            <a:ext cx="410845" cy="490220"/>
          </a:xfrm>
          <a:prstGeom prst="rect">
            <a:avLst/>
          </a:prstGeom>
        </p:spPr>
        <p:txBody>
          <a:bodyPr wrap="square" lIns="0" tIns="6159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484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7</a:t>
            </a:r>
            <a:endParaRPr sz="1200">
              <a:latin typeface="Times New Roman"/>
              <a:cs typeface="Times New Roman"/>
            </a:endParaRPr>
          </a:p>
          <a:p>
            <a:pPr marL="14604">
              <a:lnSpc>
                <a:spcPct val="100000"/>
              </a:lnSpc>
              <a:spcBef>
                <a:spcPts val="39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01559" y="5075826"/>
            <a:ext cx="5953760" cy="114363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algn="ctr" marR="432434">
              <a:lnSpc>
                <a:spcPct val="100000"/>
              </a:lnSpc>
              <a:tabLst>
                <a:tab pos="1094105" algn="l"/>
              </a:tabLst>
            </a:pP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7,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	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0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marL="12700">
              <a:lnSpc>
                <a:spcPts val="128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5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460"/>
              </a:lnSpc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200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</a:t>
            </a:r>
            <a:r>
              <a:rPr dirty="0" sz="1250" spc="5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846228" y="6331949"/>
            <a:ext cx="6921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76354" y="6216282"/>
            <a:ext cx="3599815" cy="21844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sz="1100">
                <a:latin typeface="Calibri"/>
                <a:cs typeface="Calibri"/>
              </a:rPr>
              <a:t>system</a:t>
            </a:r>
            <a:r>
              <a:rPr dirty="0" sz="1100" spc="-5">
                <a:latin typeface="Calibri"/>
                <a:cs typeface="Calibri"/>
              </a:rPr>
              <a:t> (and recalling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know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u="sng" baseline="31746" sz="1050" spc="-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1746" sz="1050" spc="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9067" y="6623809"/>
            <a:ext cx="5967095" cy="75374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12700">
              <a:lnSpc>
                <a:spcPts val="1140"/>
              </a:lnSpc>
              <a:spcBef>
                <a:spcPts val="100"/>
              </a:spcBef>
              <a:tabLst>
                <a:tab pos="831850" algn="l"/>
                <a:tab pos="1351915" algn="l"/>
              </a:tabLst>
            </a:pPr>
            <a:r>
              <a:rPr dirty="0" sz="1200" spc="35">
                <a:latin typeface="Times New Roman"/>
                <a:cs typeface="Times New Roman"/>
              </a:rPr>
              <a:t>6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18518" sz="1800" spc="-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4</a:t>
            </a:r>
            <a:r>
              <a:rPr dirty="0" baseline="31746" sz="1050" spc="-7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4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u="sng" baseline="18518" sz="1800" spc="-89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baseline="31746" sz="1050">
              <a:latin typeface="Times New Roman"/>
              <a:cs typeface="Times New Roman"/>
            </a:endParaRPr>
          </a:p>
          <a:p>
            <a:pPr algn="ctr" marL="439420">
              <a:lnSpc>
                <a:spcPts val="540"/>
              </a:lnSpc>
              <a:tabLst>
                <a:tab pos="1691005" algn="l"/>
              </a:tabLst>
            </a:pPr>
            <a:r>
              <a:rPr dirty="0" sz="700" spc="-5">
                <a:latin typeface="Times New Roman"/>
                <a:cs typeface="Times New Roman"/>
              </a:rPr>
              <a:t>3	9</a:t>
            </a:r>
            <a:endParaRPr sz="7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700">
              <a:latin typeface="Times New Roman"/>
              <a:cs typeface="Times New Roman"/>
            </a:endParaRPr>
          </a:p>
          <a:p>
            <a:pPr marL="25400" marR="17780">
              <a:lnSpc>
                <a:spcPct val="101800"/>
              </a:lnSpc>
              <a:spcBef>
                <a:spcPts val="56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 constraint)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(form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second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647837" y="7507956"/>
            <a:ext cx="322580" cy="2774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59715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73867" y="7867093"/>
            <a:ext cx="218919" cy="112482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2817581" y="7562697"/>
            <a:ext cx="80645" cy="228600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21590" marR="5080" indent="-9525">
              <a:lnSpc>
                <a:spcPts val="760"/>
              </a:lnSpc>
              <a:spcBef>
                <a:spcPts val="1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 </a:t>
            </a:r>
            <a:r>
              <a:rPr dirty="0" sz="700" spc="-5">
                <a:latin typeface="Times New Roman"/>
                <a:cs typeface="Times New Roman"/>
              </a:rPr>
              <a:t> 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973478" y="7658995"/>
            <a:ext cx="113664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910382" y="7816430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184428" y="7844001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048807" y="7956283"/>
            <a:ext cx="69850" cy="13208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907001" y="7550708"/>
            <a:ext cx="1217295" cy="5073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734695" algn="l"/>
              </a:tabLst>
            </a:pPr>
            <a:r>
              <a:rPr dirty="0" sz="1200" spc="-5">
                <a:latin typeface="Symbol"/>
                <a:cs typeface="Symbol"/>
              </a:rPr>
              <a:t>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endParaRPr baseline="31746" sz="1050">
              <a:latin typeface="Times New Roman"/>
              <a:cs typeface="Times New Roman"/>
            </a:endParaRPr>
          </a:p>
          <a:p>
            <a:pPr marL="48260">
              <a:lnSpc>
                <a:spcPct val="100000"/>
              </a:lnSpc>
              <a:spcBef>
                <a:spcPts val="905"/>
              </a:spcBef>
            </a:pPr>
            <a:r>
              <a:rPr dirty="0" sz="1200" spc="-5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607335" y="7787261"/>
            <a:ext cx="60960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baseline="-23148" sz="1800" spc="-7" i="1">
                <a:latin typeface="Times New Roman"/>
                <a:cs typeface="Times New Roman"/>
              </a:rPr>
              <a:t>z</a:t>
            </a:r>
            <a:r>
              <a:rPr dirty="0" baseline="-23148" sz="1800" i="1">
                <a:latin typeface="Times New Roman"/>
                <a:cs typeface="Times New Roman"/>
              </a:rPr>
              <a:t> </a:t>
            </a:r>
            <a:r>
              <a:rPr dirty="0" baseline="-23148" sz="1800" spc="-7">
                <a:latin typeface="Symbol"/>
                <a:cs typeface="Symbol"/>
              </a:rPr>
              <a:t></a:t>
            </a:r>
            <a:r>
              <a:rPr dirty="0" baseline="-23148" sz="1800" spc="-52">
                <a:latin typeface="Times New Roman"/>
                <a:cs typeface="Times New Roman"/>
              </a:rPr>
              <a:t> </a:t>
            </a:r>
            <a:r>
              <a:rPr dirty="0" baseline="-23148" sz="1800" spc="-7">
                <a:latin typeface="Symbol"/>
                <a:cs typeface="Symbol"/>
              </a:rPr>
              <a:t></a:t>
            </a:r>
            <a:r>
              <a:rPr dirty="0" baseline="-23148" sz="1800" spc="-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5</a:t>
            </a:r>
            <a:r>
              <a:rPr dirty="0" sz="700" spc="14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557415" y="7550708"/>
            <a:ext cx="26225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2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2968681" y="7550708"/>
            <a:ext cx="515620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584364" y="7738911"/>
            <a:ext cx="373380" cy="349250"/>
          </a:xfrm>
          <a:prstGeom prst="rect">
            <a:avLst/>
          </a:prstGeom>
        </p:spPr>
        <p:txBody>
          <a:bodyPr wrap="square" lIns="0" tIns="79375" rIns="0" bIns="0" rtlCol="0" vert="horz">
            <a:spAutoFit/>
          </a:bodyPr>
          <a:lstStyle/>
          <a:p>
            <a:pPr marL="216535" marR="30480" indent="-179070">
              <a:lnSpc>
                <a:spcPct val="73600"/>
              </a:lnSpc>
              <a:spcBef>
                <a:spcPts val="625"/>
              </a:spcBef>
            </a:pPr>
            <a:r>
              <a:rPr dirty="0" baseline="-16835" sz="2475" spc="-97">
                <a:latin typeface="Symbol"/>
                <a:cs typeface="Symbol"/>
              </a:rPr>
              <a:t></a:t>
            </a:r>
            <a:r>
              <a:rPr dirty="0" baseline="-18518" sz="1800" spc="-7">
                <a:latin typeface="Symbol"/>
                <a:cs typeface="Symbol"/>
              </a:rPr>
              <a:t></a:t>
            </a:r>
            <a:r>
              <a:rPr dirty="0" baseline="-18518" sz="1800" spc="-172">
                <a:latin typeface="Times New Roman"/>
                <a:cs typeface="Times New Roman"/>
              </a:rPr>
              <a:t> </a:t>
            </a: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>
                <a:latin typeface="Times New Roman"/>
                <a:cs typeface="Times New Roman"/>
              </a:rPr>
              <a:t> </a:t>
            </a:r>
            <a:r>
              <a:rPr dirty="0" baseline="-16835" sz="2475" spc="-240">
                <a:latin typeface="Symbol"/>
                <a:cs typeface="Symbol"/>
              </a:rPr>
              <a:t></a:t>
            </a:r>
            <a:r>
              <a:rPr dirty="0" baseline="-16835" sz="2475" spc="-179">
                <a:latin typeface="Times New Roman"/>
                <a:cs typeface="Times New Roman"/>
              </a:rPr>
              <a:t> </a:t>
            </a:r>
            <a:r>
              <a:rPr dirty="0" baseline="-16835" sz="247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995256" y="7847996"/>
            <a:ext cx="499745" cy="2095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7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18" y="8257987"/>
            <a:ext cx="29311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leads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58429" y="8664700"/>
            <a:ext cx="218566" cy="111720"/>
          </a:xfrm>
          <a:prstGeom prst="rect">
            <a:avLst/>
          </a:prstGeom>
        </p:spPr>
      </p:pic>
      <p:pic>
        <p:nvPicPr>
          <p:cNvPr id="27" name="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574756" y="8664699"/>
            <a:ext cx="218566" cy="111720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2435783" y="8559925"/>
            <a:ext cx="159639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55675" algn="l"/>
                <a:tab pos="1532890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795668" y="8559925"/>
            <a:ext cx="7556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3153644" y="8649618"/>
            <a:ext cx="2222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r>
              <a:rPr dirty="0" sz="700" spc="2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383099" y="8656365"/>
            <a:ext cx="40894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r>
              <a:rPr dirty="0" sz="700" spc="185">
                <a:latin typeface="Times New Roman"/>
                <a:cs typeface="Times New Roman"/>
              </a:rPr>
              <a:t> </a:t>
            </a:r>
            <a:r>
              <a:rPr dirty="0" sz="700" spc="185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5</a:t>
            </a:r>
            <a:r>
              <a:rPr dirty="0" baseline="3968" sz="1050" spc="442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29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05253" y="8657556"/>
            <a:ext cx="697865" cy="2273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  <a:tabLst>
                <a:tab pos="26924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endParaRPr sz="700">
              <a:latin typeface="Times New Roman"/>
              <a:cs typeface="Times New Roman"/>
            </a:endParaRPr>
          </a:p>
          <a:p>
            <a:pPr marL="21590">
              <a:lnSpc>
                <a:spcPts val="795"/>
              </a:lnSpc>
              <a:tabLst>
                <a:tab pos="270510" algn="l"/>
                <a:tab pos="640080" algn="l"/>
              </a:tabLst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27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4126112" y="8657556"/>
            <a:ext cx="80645" cy="227329"/>
          </a:xfrm>
          <a:prstGeom prst="rect">
            <a:avLst/>
          </a:prstGeom>
        </p:spPr>
        <p:txBody>
          <a:bodyPr wrap="square" lIns="0" tIns="24130" rIns="0" bIns="0" rtlCol="0" vert="horz">
            <a:spAutoFit/>
          </a:bodyPr>
          <a:lstStyle/>
          <a:p>
            <a:pPr marL="21590" marR="5080" indent="-9525">
              <a:lnSpc>
                <a:spcPts val="750"/>
              </a:lnSpc>
              <a:spcBef>
                <a:spcPts val="1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 </a:t>
            </a:r>
            <a:r>
              <a:rPr dirty="0" sz="700" spc="-5">
                <a:latin typeface="Times New Roman"/>
                <a:cs typeface="Times New Roman"/>
              </a:rPr>
              <a:t> 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84283" y="8753202"/>
            <a:ext cx="3346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77495" algn="l"/>
              </a:tabLst>
            </a:pPr>
            <a:r>
              <a:rPr dirty="0" sz="700" spc="-5">
                <a:latin typeface="Times New Roman"/>
                <a:cs typeface="Times New Roman"/>
              </a:rPr>
              <a:t>27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98340" y="8645649"/>
            <a:ext cx="3568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81788" y="8645649"/>
            <a:ext cx="166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019291" y="8645649"/>
            <a:ext cx="54737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5934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59" y="894080"/>
            <a:ext cx="5876290" cy="70612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total,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potentially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are those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evaluations.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235946" y="1756616"/>
            <a:ext cx="207898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124968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7,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20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28</a:t>
            </a:r>
            <a:endParaRPr baseline="4629" sz="1800">
              <a:latin typeface="Times New Roman"/>
              <a:cs typeface="Times New Roman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321921" y="1811775"/>
            <a:ext cx="218868" cy="111719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98010" y="1811767"/>
            <a:ext cx="218868" cy="111719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3598296" y="1706999"/>
            <a:ext cx="2596515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56944" algn="l"/>
                <a:tab pos="1692910" algn="l"/>
                <a:tab pos="2533015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317151" y="1796683"/>
            <a:ext cx="2222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5</a:t>
            </a:r>
            <a:r>
              <a:rPr dirty="0" sz="700" spc="250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767998" y="1804619"/>
            <a:ext cx="37084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69875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6428514" y="1803429"/>
            <a:ext cx="124460" cy="2279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60"/>
              </a:lnSpc>
              <a:spcBef>
                <a:spcPts val="185"/>
              </a:spcBef>
            </a:pP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85 </a:t>
            </a:r>
            <a:r>
              <a:rPr dirty="0" sz="700" spc="-5">
                <a:latin typeface="Times New Roman"/>
                <a:cs typeface="Times New Roman"/>
              </a:rPr>
              <a:t> 27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777118" y="1900265"/>
            <a:ext cx="68961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61620" algn="l"/>
                <a:tab pos="631825" algn="l"/>
              </a:tabLst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27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852426" y="1804619"/>
            <a:ext cx="1263015" cy="227329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ts val="795"/>
              </a:lnSpc>
              <a:spcBef>
                <a:spcPts val="90"/>
              </a:spcBef>
              <a:tabLst>
                <a:tab pos="608965" algn="l"/>
                <a:tab pos="86614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85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r>
              <a:rPr dirty="0" sz="700" spc="185">
                <a:latin typeface="Times New Roman"/>
                <a:cs typeface="Times New Roman"/>
              </a:rPr>
              <a:t> </a:t>
            </a:r>
            <a:r>
              <a:rPr dirty="0" sz="700" spc="185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5</a:t>
            </a:r>
            <a:r>
              <a:rPr dirty="0" baseline="3968" sz="1050" spc="442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29</a:t>
            </a:r>
            <a:endParaRPr baseline="3968" sz="1050">
              <a:latin typeface="Times New Roman"/>
              <a:cs typeface="Times New Roman"/>
            </a:endParaRPr>
          </a:p>
          <a:p>
            <a:pPr marL="22860">
              <a:lnSpc>
                <a:spcPts val="795"/>
              </a:lnSpc>
              <a:tabLst>
                <a:tab pos="617855" algn="l"/>
                <a:tab pos="867410" algn="l"/>
                <a:tab pos="1132840" algn="l"/>
              </a:tabLst>
            </a:pPr>
            <a:r>
              <a:rPr dirty="0" sz="700" spc="-5">
                <a:latin typeface="Times New Roman"/>
                <a:cs typeface="Times New Roman"/>
              </a:rPr>
              <a:t>27	9	27	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05468" y="1792711"/>
            <a:ext cx="5124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-5" i="1">
                <a:latin typeface="Times New Roman"/>
                <a:cs typeface="Times New Roman"/>
              </a:rPr>
              <a:t>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45082" y="1792711"/>
            <a:ext cx="17443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94030" algn="l"/>
                <a:tab pos="1053465" algn="l"/>
                <a:tab pos="1692910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 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202733" y="1792711"/>
            <a:ext cx="2279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3785838" y="2205845"/>
            <a:ext cx="444500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381000" algn="l"/>
              </a:tabLst>
            </a:pP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	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5912610" y="2257472"/>
            <a:ext cx="12382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1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85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5923326" y="2354309"/>
            <a:ext cx="113664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27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00" y="2244470"/>
            <a:ext cx="5944870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191125" algn="l"/>
              </a:tabLst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maximum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28 </a:t>
            </a:r>
            <a:r>
              <a:rPr dirty="0" sz="1100" spc="-5">
                <a:latin typeface="Calibri"/>
                <a:cs typeface="Calibri"/>
              </a:rPr>
              <a:t>which </a:t>
            </a:r>
            <a:r>
              <a:rPr dirty="0" sz="1100">
                <a:latin typeface="Calibri"/>
                <a:cs typeface="Calibri"/>
              </a:rPr>
              <a:t>occurs</a:t>
            </a:r>
            <a:r>
              <a:rPr dirty="0" sz="1100" spc="-5">
                <a:latin typeface="Calibri"/>
                <a:cs typeface="Calibri"/>
              </a:rPr>
              <a:t> at</a:t>
            </a:r>
            <a:r>
              <a:rPr dirty="0" sz="1100" spc="630">
                <a:latin typeface="Calibri"/>
                <a:cs typeface="Calibri"/>
              </a:rPr>
              <a:t> </a:t>
            </a:r>
            <a:r>
              <a:rPr dirty="0" sz="1200" spc="-40">
                <a:latin typeface="Times New Roman"/>
                <a:cs typeface="Times New Roman"/>
              </a:rPr>
              <a:t>3,1,</a:t>
            </a:r>
            <a:r>
              <a:rPr dirty="0" sz="1200" spc="-16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 spc="32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85">
                <a:latin typeface="Calibri"/>
                <a:cs typeface="Calibri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-5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occurs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787125" y="2544571"/>
            <a:ext cx="218273" cy="11172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234672" y="2537431"/>
            <a:ext cx="37020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69240" algn="l"/>
              </a:tabLst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632" y="2525527"/>
            <a:ext cx="5822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95456" y="2544571"/>
            <a:ext cx="217446" cy="111720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1065430" y="2439796"/>
            <a:ext cx="2225040" cy="3429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954405" algn="l"/>
                <a:tab pos="1327150" algn="l"/>
                <a:tab pos="2162175" algn="l"/>
              </a:tabLst>
            </a:pPr>
            <a:r>
              <a:rPr dirty="0" sz="2050" spc="-290">
                <a:latin typeface="Symbol"/>
                <a:cs typeface="Symbol"/>
              </a:rPr>
              <a:t>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0">
                <a:latin typeface="Symbol"/>
                <a:cs typeface="Symbol"/>
              </a:rPr>
              <a:t></a:t>
            </a:r>
            <a:r>
              <a:rPr dirty="0" sz="2050" spc="-290">
                <a:latin typeface="Times New Roman"/>
                <a:cs typeface="Times New Roman"/>
              </a:rPr>
              <a:t>	</a:t>
            </a:r>
            <a:r>
              <a:rPr dirty="0" sz="2050" spc="-295">
                <a:latin typeface="Symbol"/>
                <a:cs typeface="Symbol"/>
              </a:rPr>
              <a:t></a:t>
            </a:r>
            <a:r>
              <a:rPr dirty="0" sz="2050" spc="-295">
                <a:latin typeface="Times New Roman"/>
                <a:cs typeface="Times New Roman"/>
              </a:rPr>
              <a:t>	</a:t>
            </a:r>
            <a:r>
              <a:rPr dirty="0" sz="2050" spc="-295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782333" y="2537428"/>
            <a:ext cx="142938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779145" algn="l"/>
                <a:tab pos="1034415" algn="l"/>
              </a:tabLst>
            </a:pPr>
            <a:r>
              <a:rPr dirty="0" baseline="3968" sz="1050" spc="-7">
                <a:latin typeface="Times New Roman"/>
                <a:cs typeface="Times New Roman"/>
              </a:rPr>
              <a:t>5</a:t>
            </a:r>
            <a:r>
              <a:rPr dirty="0" baseline="3968" sz="1050" spc="494">
                <a:latin typeface="Times New Roman"/>
                <a:cs typeface="Times New Roman"/>
              </a:rPr>
              <a:t> </a:t>
            </a:r>
            <a:r>
              <a:rPr dirty="0" baseline="3968" sz="1050" spc="-7">
                <a:latin typeface="Times New Roman"/>
                <a:cs typeface="Times New Roman"/>
              </a:rPr>
              <a:t>29	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u="sng" sz="700" spc="-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89</a:t>
            </a:r>
            <a:r>
              <a:rPr dirty="0" sz="700" spc="190">
                <a:latin typeface="Times New Roman"/>
                <a:cs typeface="Times New Roman"/>
              </a:rPr>
              <a:t> </a:t>
            </a:r>
            <a:r>
              <a:rPr dirty="0" sz="700" spc="190">
                <a:latin typeface="Times New Roman"/>
                <a:cs typeface="Times New Roman"/>
              </a:rPr>
              <a:t> </a:t>
            </a:r>
            <a:r>
              <a:rPr dirty="0" baseline="3968" sz="1050" spc="-15">
                <a:latin typeface="Times New Roman"/>
                <a:cs typeface="Times New Roman"/>
              </a:rPr>
              <a:t>5</a:t>
            </a:r>
            <a:r>
              <a:rPr dirty="0" baseline="3968" sz="1050" spc="450">
                <a:latin typeface="Times New Roman"/>
                <a:cs typeface="Times New Roman"/>
              </a:rPr>
              <a:t> </a:t>
            </a:r>
            <a:r>
              <a:rPr dirty="0" baseline="3968" sz="1050" spc="-15">
                <a:latin typeface="Times New Roman"/>
                <a:cs typeface="Times New Roman"/>
              </a:rPr>
              <a:t>29</a:t>
            </a:r>
            <a:endParaRPr baseline="3968" sz="10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1243766" y="2633078"/>
            <a:ext cx="189547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60985" algn="l"/>
                <a:tab pos="630555" algn="l"/>
                <a:tab pos="1326515" algn="l"/>
                <a:tab pos="1574165" algn="l"/>
                <a:tab pos="1838325" algn="l"/>
              </a:tabLst>
            </a:pPr>
            <a:r>
              <a:rPr dirty="0" sz="700" spc="-5">
                <a:latin typeface="Times New Roman"/>
                <a:cs typeface="Times New Roman"/>
              </a:rPr>
              <a:t>9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27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9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9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27</a:t>
            </a:r>
            <a:r>
              <a:rPr dirty="0" sz="700" spc="-10">
                <a:latin typeface="Times New Roman"/>
                <a:cs typeface="Times New Roman"/>
              </a:rPr>
              <a:t>	</a:t>
            </a:r>
            <a:r>
              <a:rPr dirty="0" sz="700" spc="-10">
                <a:latin typeface="Times New Roman"/>
                <a:cs typeface="Times New Roman"/>
              </a:rPr>
              <a:t>9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610706" y="2525527"/>
            <a:ext cx="137668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8159" algn="l"/>
                <a:tab pos="1325245" algn="l"/>
              </a:tabLst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>
                <a:latin typeface="Calibri"/>
                <a:cs typeface="Calibri"/>
              </a:rPr>
              <a:t>   </a:t>
            </a:r>
            <a:r>
              <a:rPr dirty="0" sz="1100" spc="-110">
                <a:latin typeface="Calibri"/>
                <a:cs typeface="Calibri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94379" y="2536951"/>
            <a:ext cx="349250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occurring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450" y="2783858"/>
            <a:ext cx="5949315" cy="1728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multiple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152400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opposed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location)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>
                <a:latin typeface="Calibri"/>
                <a:cs typeface="Calibri"/>
              </a:rPr>
              <a:t> way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were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optimizing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 did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shouldn’t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worried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050">
              <a:latin typeface="Calibri"/>
              <a:cs typeface="Calibri"/>
            </a:endParaRPr>
          </a:p>
          <a:p>
            <a:pPr marL="12700" marR="5080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location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absolute extrema.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location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give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absolute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extrema are also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second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our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>
                <a:latin typeface="Calibri"/>
                <a:cs typeface="Calibri"/>
              </a:rPr>
              <a:t>’s!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896111" y="469239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559" y="863937"/>
            <a:ext cx="5946140" cy="664590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algn="just" marL="12700" marR="22860" indent="-635">
              <a:lnSpc>
                <a:spcPct val="105500"/>
              </a:lnSpc>
              <a:spcBef>
                <a:spcPts val="105"/>
              </a:spcBef>
            </a:pPr>
            <a:r>
              <a:rPr dirty="0" baseline="5050" sz="1650">
                <a:latin typeface="Calibri"/>
                <a:cs typeface="Calibri"/>
              </a:rPr>
              <a:t>Now,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 </a:t>
            </a:r>
            <a:r>
              <a:rPr dirty="0" baseline="5050" sz="1650" spc="-7">
                <a:latin typeface="Calibri"/>
                <a:cs typeface="Calibri"/>
              </a:rPr>
              <a:t>see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graph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157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 i="1">
                <a:latin typeface="Calibri"/>
                <a:cs typeface="Calibri"/>
              </a:rPr>
              <a:t>i.e.</a:t>
            </a:r>
            <a:r>
              <a:rPr dirty="0" baseline="5050" sz="1650" i="1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just </a:t>
            </a:r>
            <a:r>
              <a:rPr dirty="0" baseline="5050" sz="1650" spc="-359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touches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 at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50">
                <a:latin typeface="Symbol"/>
                <a:cs typeface="Symbol"/>
              </a:rPr>
              <a:t></a:t>
            </a:r>
            <a:r>
              <a:rPr dirty="0" baseline="4629" sz="1800" spc="-75">
                <a:latin typeface="Times New Roman"/>
                <a:cs typeface="Times New Roman"/>
              </a:rPr>
              <a:t>0,1</a:t>
            </a:r>
            <a:r>
              <a:rPr dirty="0" sz="1600" spc="-50">
                <a:latin typeface="Symbol"/>
                <a:cs typeface="Symbol"/>
              </a:rPr>
              <a:t>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fact,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two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 tangent.</a:t>
            </a:r>
            <a:endParaRPr baseline="5050" sz="1650">
              <a:latin typeface="Calibri"/>
              <a:cs typeface="Calibri"/>
            </a:endParaRPr>
          </a:p>
          <a:p>
            <a:pPr marL="12700" marR="389255">
              <a:lnSpc>
                <a:spcPct val="101800"/>
              </a:lnSpc>
              <a:spcBef>
                <a:spcPts val="1545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then</a:t>
            </a:r>
            <a:r>
              <a:rPr dirty="0" sz="1100" spc="-5">
                <a:latin typeface="Calibri"/>
                <a:cs typeface="Calibri"/>
              </a:rPr>
              <a:t> their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normal</a:t>
            </a:r>
            <a:r>
              <a:rPr dirty="0" sz="1100" spc="-5">
                <a:latin typeface="Calibri"/>
                <a:cs typeface="Calibri"/>
              </a:rPr>
              <a:t> vectors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scalar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Mathematically,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00">
              <a:latin typeface="Calibri"/>
              <a:cs typeface="Calibri"/>
            </a:endParaRPr>
          </a:p>
          <a:p>
            <a:pPr algn="ctr" marL="17145">
              <a:lnSpc>
                <a:spcPct val="100000"/>
              </a:lnSpc>
            </a:pP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</a:t>
            </a: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  <a:p>
            <a:pPr algn="just" marL="12700" indent="31750">
              <a:lnSpc>
                <a:spcPct val="100000"/>
              </a:lnSpc>
              <a:spcBef>
                <a:spcPts val="1465"/>
              </a:spcBef>
            </a:pP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some scalar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2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exactly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method.</a:t>
            </a:r>
            <a:endParaRPr sz="1100">
              <a:latin typeface="Calibri"/>
              <a:cs typeface="Calibri"/>
            </a:endParaRPr>
          </a:p>
          <a:p>
            <a:pPr algn="just" marL="12700" marR="67945">
              <a:lnSpc>
                <a:spcPct val="106800"/>
              </a:lnSpc>
              <a:spcBef>
                <a:spcPts val="1065"/>
              </a:spcBef>
            </a:pPr>
            <a:r>
              <a:rPr dirty="0" baseline="5050" sz="1650">
                <a:latin typeface="Calibri"/>
                <a:cs typeface="Calibri"/>
              </a:rPr>
              <a:t>Note </a:t>
            </a:r>
            <a:r>
              <a:rPr dirty="0" baseline="5050" sz="1650" spc="-7">
                <a:latin typeface="Calibri"/>
                <a:cs typeface="Calibri"/>
              </a:rPr>
              <a:t>as well that if </a:t>
            </a:r>
            <a:r>
              <a:rPr dirty="0" baseline="5050" sz="1650" i="1">
                <a:latin typeface="Calibri"/>
                <a:cs typeface="Calibri"/>
              </a:rPr>
              <a:t>k </a:t>
            </a:r>
            <a:r>
              <a:rPr dirty="0" baseline="5050" sz="1650" spc="-7">
                <a:latin typeface="Calibri"/>
                <a:cs typeface="Calibri"/>
              </a:rPr>
              <a:t>is smaller than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minimum 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doesn’t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constraint and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it is not possible </a:t>
            </a:r>
            <a:r>
              <a:rPr dirty="0" sz="1100">
                <a:latin typeface="Calibri"/>
                <a:cs typeface="Calibri"/>
              </a:rPr>
              <a:t>for the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take that value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900">
              <a:latin typeface="Calibri"/>
              <a:cs typeface="Calibri"/>
            </a:endParaRPr>
          </a:p>
          <a:p>
            <a:pPr marL="12700" marR="42545">
              <a:lnSpc>
                <a:spcPct val="107100"/>
              </a:lnSpc>
              <a:spcBef>
                <a:spcPts val="5"/>
              </a:spcBef>
            </a:pPr>
            <a:r>
              <a:rPr dirty="0" baseline="5050" sz="1650" spc="-7">
                <a:latin typeface="Calibri"/>
                <a:cs typeface="Calibri"/>
              </a:rPr>
              <a:t>Likewise, if </a:t>
            </a:r>
            <a:r>
              <a:rPr dirty="0" baseline="5050" sz="1650" i="1">
                <a:latin typeface="Calibri"/>
                <a:cs typeface="Calibri"/>
              </a:rPr>
              <a:t>k </a:t>
            </a:r>
            <a:r>
              <a:rPr dirty="0" baseline="5050" sz="1650" spc="-7">
                <a:latin typeface="Calibri"/>
                <a:cs typeface="Calibri"/>
              </a:rPr>
              <a:t>is larger than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minimum 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 intersect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not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point(s).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This</a:t>
            </a:r>
            <a:r>
              <a:rPr dirty="0" sz="1100" spc="-5">
                <a:latin typeface="Calibri"/>
                <a:cs typeface="Calibri"/>
              </a:rPr>
              <a:t>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method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 find those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Calibri"/>
              <a:cs typeface="Calibri"/>
            </a:endParaRPr>
          </a:p>
          <a:p>
            <a:pPr marL="12700" marR="376555">
              <a:lnSpc>
                <a:spcPts val="170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 shows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include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maximum</a:t>
            </a:r>
            <a:r>
              <a:rPr dirty="0" baseline="5050" sz="1650" spc="-7">
                <a:latin typeface="Calibri"/>
                <a:cs typeface="Calibri"/>
              </a:rPr>
              <a:t> value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>
                <a:latin typeface="Calibri"/>
                <a:cs typeface="Calibri"/>
              </a:rPr>
              <a:t> well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>
                <a:latin typeface="Calibri"/>
                <a:cs typeface="Calibri"/>
              </a:rPr>
              <a:t> a </a:t>
            </a:r>
            <a:r>
              <a:rPr dirty="0" baseline="5050" sz="1650" spc="-7">
                <a:latin typeface="Calibri"/>
                <a:cs typeface="Calibri"/>
              </a:rPr>
              <a:t>few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values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either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side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 </a:t>
            </a:r>
            <a:r>
              <a:rPr dirty="0" baseline="5050" sz="1650">
                <a:latin typeface="Calibri"/>
                <a:cs typeface="Calibri"/>
              </a:rPr>
              <a:t>value.</a:t>
            </a:r>
            <a:endParaRPr baseline="5050" sz="1650">
              <a:latin typeface="Calibri"/>
              <a:cs typeface="Calibri"/>
            </a:endParaRPr>
          </a:p>
          <a:p>
            <a:pPr marL="12700" marR="107314">
              <a:lnSpc>
                <a:spcPct val="112400"/>
              </a:lnSpc>
              <a:spcBef>
                <a:spcPts val="1200"/>
              </a:spcBef>
            </a:pPr>
            <a:r>
              <a:rPr dirty="0" baseline="5050" sz="1650" spc="-7">
                <a:latin typeface="Calibri"/>
                <a:cs typeface="Calibri"/>
              </a:rPr>
              <a:t>Again,</a:t>
            </a:r>
            <a:r>
              <a:rPr dirty="0" baseline="5050" sz="1650">
                <a:latin typeface="Calibri"/>
                <a:cs typeface="Calibri"/>
              </a:rPr>
              <a:t> 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graph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11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8.125</a:t>
            </a:r>
            <a:r>
              <a:rPr dirty="0" baseline="4629" sz="1800" spc="24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just </a:t>
            </a:r>
            <a:r>
              <a:rPr dirty="0" baseline="5050" sz="1650">
                <a:latin typeface="Calibri"/>
                <a:cs typeface="Calibri"/>
              </a:rPr>
              <a:t>touch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graph</a:t>
            </a:r>
            <a:r>
              <a:rPr dirty="0" baseline="5050" sz="1650">
                <a:latin typeface="Calibri"/>
                <a:cs typeface="Calibri"/>
              </a:rPr>
              <a:t> of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 at two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points.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good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say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points.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ts val="1660"/>
              </a:lnSpc>
              <a:spcBef>
                <a:spcPts val="165"/>
              </a:spcBef>
            </a:pPr>
            <a:r>
              <a:rPr dirty="0" baseline="5050" sz="1650">
                <a:latin typeface="Calibri"/>
                <a:cs typeface="Calibri"/>
              </a:rPr>
              <a:t>note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 spc="-15">
                <a:latin typeface="Calibri"/>
                <a:cs typeface="Calibri"/>
              </a:rPr>
              <a:t>at </a:t>
            </a:r>
            <a:r>
              <a:rPr dirty="0" baseline="5050" sz="1650" spc="-7">
                <a:latin typeface="Calibri"/>
                <a:cs typeface="Calibri"/>
              </a:rPr>
              <a:t>those points again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8.125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constraint are tangent and so, just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 values,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endParaRPr sz="1100">
              <a:latin typeface="Calibri"/>
              <a:cs typeface="Calibri"/>
            </a:endParaRPr>
          </a:p>
          <a:p>
            <a:pPr algn="just" marL="12700" marR="18415">
              <a:lnSpc>
                <a:spcPct val="108800"/>
              </a:lnSpc>
              <a:spcBef>
                <a:spcPts val="950"/>
              </a:spcBef>
            </a:pPr>
            <a:r>
              <a:rPr dirty="0" baseline="5050" sz="1650" spc="-7">
                <a:latin typeface="Calibri"/>
                <a:cs typeface="Calibri"/>
              </a:rPr>
              <a:t>Likewise, </a:t>
            </a: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value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i="1">
                <a:latin typeface="Calibri"/>
                <a:cs typeface="Calibri"/>
              </a:rPr>
              <a:t>k </a:t>
            </a:r>
            <a:r>
              <a:rPr dirty="0" baseline="5050" sz="1650" spc="-7">
                <a:latin typeface="Calibri"/>
                <a:cs typeface="Calibri"/>
              </a:rPr>
              <a:t>greater than 8.125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does not </a:t>
            </a:r>
            <a:r>
              <a:rPr dirty="0" baseline="5050" sz="1650" spc="-7">
                <a:latin typeface="Calibri"/>
                <a:cs typeface="Calibri"/>
              </a:rPr>
              <a:t>intersect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15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 and </a:t>
            </a:r>
            <a:r>
              <a:rPr dirty="0" baseline="5050" sz="1650">
                <a:latin typeface="Calibri"/>
                <a:cs typeface="Calibri"/>
              </a:rPr>
              <a:t>so </a:t>
            </a:r>
            <a:r>
              <a:rPr dirty="0" baseline="5050" sz="1650" spc="-7">
                <a:latin typeface="Calibri"/>
                <a:cs typeface="Calibri"/>
              </a:rPr>
              <a:t>it will not be possible for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take </a:t>
            </a:r>
            <a:r>
              <a:rPr dirty="0" baseline="5050" sz="1650">
                <a:latin typeface="Calibri"/>
                <a:cs typeface="Calibri"/>
              </a:rPr>
              <a:t>on those </a:t>
            </a:r>
            <a:r>
              <a:rPr dirty="0" baseline="5050" sz="1650" spc="-7">
                <a:latin typeface="Calibri"/>
                <a:cs typeface="Calibri"/>
              </a:rPr>
              <a:t>larger </a:t>
            </a:r>
            <a:r>
              <a:rPr dirty="0" baseline="5050" sz="1650">
                <a:latin typeface="Calibri"/>
                <a:cs typeface="Calibri"/>
              </a:rPr>
              <a:t>values </a:t>
            </a:r>
            <a:r>
              <a:rPr dirty="0" baseline="5050" sz="1650" spc="-7">
                <a:latin typeface="Calibri"/>
                <a:cs typeface="Calibri"/>
              </a:rPr>
              <a:t>at points that are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constraint.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900">
              <a:latin typeface="Calibri"/>
              <a:cs typeface="Calibri"/>
            </a:endParaRPr>
          </a:p>
          <a:p>
            <a:pPr marL="12700" marR="25400">
              <a:lnSpc>
                <a:spcPct val="107100"/>
              </a:lnSpc>
            </a:pPr>
            <a:r>
              <a:rPr dirty="0" baseline="5050" sz="1650" spc="-7">
                <a:latin typeface="Calibri"/>
                <a:cs typeface="Calibri"/>
              </a:rPr>
              <a:t>Also, for </a:t>
            </a:r>
            <a:r>
              <a:rPr dirty="0" baseline="5050" sz="1650">
                <a:latin typeface="Calibri"/>
                <a:cs typeface="Calibri"/>
              </a:rPr>
              <a:t>values of </a:t>
            </a:r>
            <a:r>
              <a:rPr dirty="0" baseline="5050" sz="1650" i="1">
                <a:latin typeface="Calibri"/>
                <a:cs typeface="Calibri"/>
              </a:rPr>
              <a:t>k </a:t>
            </a:r>
            <a:r>
              <a:rPr dirty="0" baseline="5050" sz="1650" spc="-7">
                <a:latin typeface="Calibri"/>
                <a:cs typeface="Calibri"/>
              </a:rPr>
              <a:t>less than 8.125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7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does </a:t>
            </a:r>
            <a:r>
              <a:rPr dirty="0" baseline="5050" sz="1650" spc="-7">
                <a:latin typeface="Calibri"/>
                <a:cs typeface="Calibri"/>
              </a:rPr>
              <a:t>intersect the graph of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constraint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method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produce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 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608" y="7319440"/>
            <a:ext cx="5889625" cy="16783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5700"/>
              </a:lnSpc>
              <a:spcBef>
                <a:spcPts val="100"/>
              </a:spcBef>
            </a:pPr>
            <a:r>
              <a:rPr dirty="0" baseline="5050" sz="1650">
                <a:latin typeface="Calibri"/>
                <a:cs typeface="Calibri"/>
              </a:rPr>
              <a:t>So,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with these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graphs we’ve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minimum/maximum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values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come </a:t>
            </a:r>
            <a:r>
              <a:rPr dirty="0" baseline="5050" sz="1650">
                <a:latin typeface="Calibri"/>
                <a:cs typeface="Calibri"/>
              </a:rPr>
              <a:t>where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42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 are tangent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their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normal vectors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ts val="1265"/>
              </a:lnSpc>
              <a:spcBef>
                <a:spcPts val="240"/>
              </a:spcBef>
            </a:pPr>
            <a:r>
              <a:rPr dirty="0" sz="1100" spc="-5">
                <a:latin typeface="Calibri"/>
                <a:cs typeface="Calibri"/>
              </a:rPr>
              <a:t>parallel.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point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occur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other</a:t>
            </a:r>
            <a:r>
              <a:rPr dirty="0" sz="1100" spc="-5">
                <a:latin typeface="Calibri"/>
                <a:cs typeface="Calibri"/>
              </a:rPr>
              <a:t> words,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of</a:t>
            </a:r>
            <a:endParaRPr sz="1100">
              <a:latin typeface="Calibri"/>
              <a:cs typeface="Calibri"/>
            </a:endParaRPr>
          </a:p>
          <a:p>
            <a:pPr marL="12700" marR="62230">
              <a:lnSpc>
                <a:spcPts val="1660"/>
              </a:lnSpc>
              <a:spcBef>
                <a:spcPts val="215"/>
              </a:spcBef>
            </a:pPr>
            <a:r>
              <a:rPr dirty="0" baseline="5050" sz="1650" spc="-7">
                <a:latin typeface="Calibri"/>
                <a:cs typeface="Calibri"/>
              </a:rPr>
              <a:t>equations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need to </a:t>
            </a:r>
            <a:r>
              <a:rPr dirty="0" baseline="5050" sz="1650">
                <a:latin typeface="Calibri"/>
                <a:cs typeface="Calibri"/>
              </a:rPr>
              <a:t>solve to </a:t>
            </a:r>
            <a:r>
              <a:rPr dirty="0" baseline="5050" sz="1650" spc="-7">
                <a:latin typeface="Calibri"/>
                <a:cs typeface="Calibri"/>
              </a:rPr>
              <a:t>determine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minimum/maximum value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y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 exactly those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introduced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method.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000">
              <a:latin typeface="Calibri"/>
              <a:cs typeface="Calibri"/>
            </a:endParaRPr>
          </a:p>
          <a:p>
            <a:pPr marL="12700" marR="9525">
              <a:lnSpc>
                <a:spcPct val="1018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physical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justification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 </a:t>
            </a:r>
            <a:r>
              <a:rPr dirty="0" sz="1100" spc="-5">
                <a:latin typeface="Calibri"/>
                <a:cs typeface="Calibri"/>
              </a:rPr>
              <a:t> justification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done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higher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higher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28850" y="952500"/>
            <a:ext cx="3086088" cy="60769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25469" y="894080"/>
            <a:ext cx="6069330" cy="78454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889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endParaRPr sz="1100">
              <a:latin typeface="Calibri"/>
              <a:cs typeface="Calibri"/>
            </a:endParaRPr>
          </a:p>
          <a:p>
            <a:pPr marL="88900" marR="81280">
              <a:lnSpc>
                <a:spcPts val="1660"/>
              </a:lnSpc>
              <a:spcBef>
                <a:spcPts val="220"/>
              </a:spcBef>
            </a:pP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same ideas will still </a:t>
            </a:r>
            <a:r>
              <a:rPr dirty="0" baseline="5050" sz="1650" spc="-15">
                <a:latin typeface="Calibri"/>
                <a:cs typeface="Calibri"/>
              </a:rPr>
              <a:t>hold.</a:t>
            </a:r>
            <a:r>
              <a:rPr dirty="0" baseline="5050" sz="1650" spc="-7">
                <a:latin typeface="Calibri"/>
                <a:cs typeface="Calibri"/>
              </a:rPr>
              <a:t> At </a:t>
            </a:r>
            <a:r>
              <a:rPr dirty="0" baseline="5050" sz="1650">
                <a:latin typeface="Calibri"/>
                <a:cs typeface="Calibri"/>
              </a:rPr>
              <a:t>the points </a:t>
            </a:r>
            <a:r>
              <a:rPr dirty="0" baseline="5050" sz="1650" spc="-7">
                <a:latin typeface="Calibri"/>
                <a:cs typeface="Calibri"/>
              </a:rPr>
              <a:t>that give minimum and maximum value(s)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z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vectors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0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couple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examples.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00">
              <a:latin typeface="Calibri"/>
              <a:cs typeface="Calibri"/>
            </a:endParaRPr>
          </a:p>
          <a:p>
            <a:pPr marL="160020">
              <a:lnSpc>
                <a:spcPct val="100000"/>
              </a:lnSpc>
            </a:pPr>
            <a:r>
              <a:rPr dirty="0" sz="1200" b="1" i="1">
                <a:latin typeface="Times New Roman"/>
                <a:cs typeface="Times New Roman"/>
              </a:rPr>
              <a:t>Example</a:t>
            </a:r>
            <a:r>
              <a:rPr dirty="0" sz="1200" spc="-5" b="1" i="1">
                <a:latin typeface="Times New Roman"/>
                <a:cs typeface="Times New Roman"/>
              </a:rPr>
              <a:t>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box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largest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total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64 </a:t>
            </a:r>
            <a:r>
              <a:rPr dirty="0" sz="1100" spc="-5">
                <a:latin typeface="Calibri"/>
                <a:cs typeface="Calibri"/>
              </a:rPr>
              <a:t>cm</a:t>
            </a:r>
            <a:r>
              <a:rPr dirty="0" baseline="31746" sz="1050" spc="-7">
                <a:latin typeface="Calibri"/>
                <a:cs typeface="Calibri"/>
              </a:rPr>
              <a:t>2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6002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60020" marR="126364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Before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this kind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Calculus </a:t>
            </a:r>
            <a:r>
              <a:rPr dirty="0" sz="1100" spc="-229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I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 problems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related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box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other</a:t>
            </a:r>
            <a:r>
              <a:rPr dirty="0" sz="1100" spc="-5">
                <a:latin typeface="Calibri"/>
                <a:cs typeface="Calibri"/>
              </a:rPr>
              <a:t> 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could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volume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involved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problems.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60020" marR="139700">
              <a:lnSpc>
                <a:spcPct val="1014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optimize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well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length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width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height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we’re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box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safe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quantities.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60020">
              <a:lnSpc>
                <a:spcPts val="127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largest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optimize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  <a:p>
            <a:pPr algn="ctr" marR="235585">
              <a:lnSpc>
                <a:spcPts val="187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xy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endParaRPr baseline="4629" sz="1800">
              <a:latin typeface="Times New Roman"/>
              <a:cs typeface="Times New Roman"/>
            </a:endParaRPr>
          </a:p>
          <a:p>
            <a:pPr marL="160020" marR="207010">
              <a:lnSpc>
                <a:spcPct val="101800"/>
              </a:lnSpc>
              <a:spcBef>
                <a:spcPts val="1555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box</a:t>
            </a:r>
            <a:r>
              <a:rPr dirty="0" sz="1100" spc="-5">
                <a:latin typeface="Calibri"/>
                <a:cs typeface="Calibri"/>
              </a:rPr>
              <a:t>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constant 64.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box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sum 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sides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by,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ctr" marR="254000">
              <a:lnSpc>
                <a:spcPct val="100000"/>
              </a:lnSpc>
              <a:tabLst>
                <a:tab pos="1835785" algn="l"/>
                <a:tab pos="2761615" algn="l"/>
              </a:tabLst>
            </a:pPr>
            <a:r>
              <a:rPr dirty="0" sz="1150" spc="40">
                <a:latin typeface="Times New Roman"/>
                <a:cs typeface="Times New Roman"/>
              </a:rPr>
              <a:t>2</a:t>
            </a:r>
            <a:r>
              <a:rPr dirty="0" sz="1150" spc="40" i="1">
                <a:latin typeface="Times New Roman"/>
                <a:cs typeface="Times New Roman"/>
              </a:rPr>
              <a:t>xy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2</a:t>
            </a:r>
            <a:r>
              <a:rPr dirty="0" sz="1150" spc="40" i="1">
                <a:latin typeface="Times New Roman"/>
                <a:cs typeface="Times New Roman"/>
              </a:rPr>
              <a:t>xz</a:t>
            </a:r>
            <a:r>
              <a:rPr dirty="0" sz="1150" spc="-4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yz</a:t>
            </a:r>
            <a:r>
              <a:rPr dirty="0" sz="1150" spc="3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64	</a:t>
            </a: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xy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xz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yz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32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160020">
              <a:lnSpc>
                <a:spcPts val="126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2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simplify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endParaRPr sz="1100">
              <a:latin typeface="Calibri"/>
              <a:cs typeface="Calibri"/>
            </a:endParaRPr>
          </a:p>
          <a:p>
            <a:pPr marL="191135">
              <a:lnSpc>
                <a:spcPts val="186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0" i="1">
                <a:latin typeface="Times New Roman"/>
                <a:cs typeface="Times New Roman"/>
              </a:rPr>
              <a:t>y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fr</a:t>
            </a:r>
            <a:r>
              <a:rPr dirty="0" baseline="5050" sz="1650" spc="-15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his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algn="ctr" marR="250190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g</a:t>
            </a:r>
            <a:r>
              <a:rPr dirty="0" baseline="4629" sz="1800" spc="-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37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endParaRPr baseline="4629" sz="1800">
              <a:latin typeface="Times New Roman"/>
              <a:cs typeface="Times New Roman"/>
            </a:endParaRPr>
          </a:p>
          <a:p>
            <a:pPr marL="160020" marR="147320">
              <a:lnSpc>
                <a:spcPct val="105400"/>
              </a:lnSpc>
              <a:spcBef>
                <a:spcPts val="1350"/>
              </a:spcBef>
            </a:pP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 itself,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xyz</a:t>
            </a:r>
            <a:r>
              <a:rPr dirty="0" baseline="4629" sz="1800" spc="-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 clearly have neither minimums </a:t>
            </a:r>
            <a:r>
              <a:rPr dirty="0" baseline="5050" sz="1650">
                <a:latin typeface="Calibri"/>
                <a:cs typeface="Calibri"/>
              </a:rPr>
              <a:t>or </a:t>
            </a:r>
            <a:r>
              <a:rPr dirty="0" baseline="5050" sz="1650" spc="-7">
                <a:latin typeface="Calibri"/>
                <a:cs typeface="Calibri"/>
              </a:rPr>
              <a:t>maximums unless we </a:t>
            </a:r>
            <a:r>
              <a:rPr dirty="0" baseline="5050" sz="1650" spc="-15">
                <a:latin typeface="Calibri"/>
                <a:cs typeface="Calibri"/>
              </a:rPr>
              <a:t>put 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 restriction that 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This,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course,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instantly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minimum,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zero,</a:t>
            </a:r>
            <a:r>
              <a:rPr dirty="0" sz="1100">
                <a:latin typeface="Calibri"/>
                <a:cs typeface="Calibri"/>
              </a:rPr>
              <a:t> even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though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silly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means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pretty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much</a:t>
            </a:r>
            <a:r>
              <a:rPr dirty="0" sz="1100">
                <a:latin typeface="Calibri"/>
                <a:cs typeface="Calibri"/>
              </a:rPr>
              <a:t> 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box.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 mean</a:t>
            </a:r>
            <a:endParaRPr sz="1100">
              <a:latin typeface="Calibri"/>
              <a:cs typeface="Calibri"/>
            </a:endParaRPr>
          </a:p>
          <a:p>
            <a:pPr marL="160020">
              <a:lnSpc>
                <a:spcPts val="1805"/>
              </a:lnSpc>
            </a:pP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know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minimum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does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exist.</a:t>
            </a:r>
            <a:endParaRPr baseline="5050" sz="1650">
              <a:latin typeface="Calibri"/>
              <a:cs typeface="Calibri"/>
            </a:endParaRPr>
          </a:p>
          <a:p>
            <a:pPr marL="160020" marR="300355">
              <a:lnSpc>
                <a:spcPct val="107100"/>
              </a:lnSpc>
              <a:spcBef>
                <a:spcPts val="1310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let’s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now </a:t>
            </a:r>
            <a:r>
              <a:rPr dirty="0" baseline="5050" sz="1650">
                <a:latin typeface="Calibri"/>
                <a:cs typeface="Calibri"/>
              </a:rPr>
              <a:t>see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 maximum.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Clearly, hopefully,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 without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 happen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ctr" marR="245745">
              <a:lnSpc>
                <a:spcPct val="100000"/>
              </a:lnSpc>
            </a:pPr>
            <a:r>
              <a:rPr dirty="0" sz="1150" spc="15" i="1">
                <a:latin typeface="Times New Roman"/>
                <a:cs typeface="Times New Roman"/>
              </a:rPr>
              <a:t>xy</a:t>
            </a:r>
            <a:r>
              <a:rPr dirty="0" sz="1150" spc="-6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xz</a:t>
            </a:r>
            <a:r>
              <a:rPr dirty="0" sz="1150" spc="-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yz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32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914400" y="2023871"/>
            <a:ext cx="5943600" cy="6911340"/>
          </a:xfrm>
          <a:custGeom>
            <a:avLst/>
            <a:gdLst/>
            <a:ahLst/>
            <a:cxnLst/>
            <a:rect l="l" t="t" r="r" b="b"/>
            <a:pathLst>
              <a:path w="5943600" h="691134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6905244"/>
                </a:lnTo>
                <a:lnTo>
                  <a:pt x="6096" y="690524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6905244"/>
                </a:lnTo>
                <a:lnTo>
                  <a:pt x="0" y="6911340"/>
                </a:lnTo>
                <a:lnTo>
                  <a:pt x="6096" y="6911340"/>
                </a:lnTo>
                <a:lnTo>
                  <a:pt x="5937504" y="6911340"/>
                </a:lnTo>
                <a:lnTo>
                  <a:pt x="5943600" y="6911340"/>
                </a:lnTo>
                <a:lnTo>
                  <a:pt x="5943600" y="690524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73327" y="900175"/>
            <a:ext cx="5803900" cy="198945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 marR="5080">
              <a:lnSpc>
                <a:spcPct val="99400"/>
              </a:lnSpc>
              <a:spcBef>
                <a:spcPts val="11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(remember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,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box) 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>
                <a:latin typeface="Calibri"/>
                <a:cs typeface="Calibri"/>
              </a:rPr>
              <a:t> 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32.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gets</a:t>
            </a:r>
            <a:r>
              <a:rPr dirty="0" sz="1100" spc="-5">
                <a:latin typeface="Calibri"/>
                <a:cs typeface="Calibri"/>
              </a:rPr>
              <a:t> very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large,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 then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products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5">
                <a:latin typeface="Calibri"/>
                <a:cs typeface="Calibri"/>
              </a:rPr>
              <a:t>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32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make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less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32.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increase without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bound</a:t>
            </a:r>
            <a:r>
              <a:rPr dirty="0" baseline="5050" sz="1650" spc="-7">
                <a:latin typeface="Calibri"/>
                <a:cs typeface="Calibri"/>
              </a:rPr>
              <a:t> and</a:t>
            </a:r>
            <a:r>
              <a:rPr dirty="0" baseline="5050" sz="1650">
                <a:latin typeface="Calibri"/>
                <a:cs typeface="Calibri"/>
              </a:rPr>
              <a:t> so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should make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some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sense 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function,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xyz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 maximum.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440"/>
              </a:spcBef>
            </a:pP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not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exact</a:t>
            </a:r>
            <a:r>
              <a:rPr dirty="0" baseline="5050" sz="1650" spc="-7">
                <a:latin typeface="Calibri"/>
                <a:cs typeface="Calibri"/>
              </a:rPr>
              <a:t> proof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29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have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maximum </a:t>
            </a:r>
            <a:r>
              <a:rPr dirty="0" baseline="5050" sz="1650" spc="-15">
                <a:latin typeface="Calibri"/>
                <a:cs typeface="Calibri"/>
              </a:rPr>
              <a:t>but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should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help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visualize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endParaRPr baseline="5050" sz="1650">
              <a:latin typeface="Calibri"/>
              <a:cs typeface="Calibri"/>
            </a:endParaRPr>
          </a:p>
          <a:p>
            <a:pPr marL="65405"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should</a:t>
            </a:r>
            <a:r>
              <a:rPr dirty="0" baseline="5050" sz="1650" spc="-7">
                <a:latin typeface="Calibri"/>
                <a:cs typeface="Calibri"/>
              </a:rPr>
              <a:t> have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 maximum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long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 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constraint.</a:t>
            </a:r>
            <a:endParaRPr baseline="5050"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8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</p:txBody>
      </p:sp>
      <p:graphicFrame>
        <p:nvGraphicFramePr>
          <p:cNvPr id="3" name="object 3"/>
          <p:cNvGraphicFramePr>
            <a:graphicFrameLocks noGrp="1"/>
          </p:cNvGraphicFramePr>
          <p:nvPr/>
        </p:nvGraphicFramePr>
        <p:xfrm>
          <a:off x="2018511" y="2862676"/>
          <a:ext cx="4485005" cy="104965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794510"/>
                <a:gridCol w="2041525"/>
                <a:gridCol w="648335"/>
              </a:tblGrid>
              <a:tr h="244484">
                <a:tc>
                  <a:txBody>
                    <a:bodyPr/>
                    <a:lstStyle/>
                    <a:p>
                      <a:pPr algn="r" marR="497205">
                        <a:lnSpc>
                          <a:spcPts val="1825"/>
                        </a:lnSpc>
                      </a:pP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629" sz="1800" spc="3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444" sz="1875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baseline="4444" sz="1875" spc="-1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600" spc="-18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9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629" sz="1800" spc="-3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629" sz="1800" spc="-2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endParaRPr sz="1600">
                        <a:latin typeface="Symbol"/>
                        <a:cs typeface="Symbo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ts val="1825"/>
                        </a:lnSpc>
                      </a:pPr>
                      <a:r>
                        <a:rPr dirty="0" sz="16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6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27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5873" sz="1050" spc="9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 spc="-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444" sz="1875" spc="187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baseline="4629" sz="1800" spc="120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-15873" sz="1050" spc="5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endParaRPr sz="1600">
                        <a:latin typeface="Symbol"/>
                        <a:cs typeface="Symbo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4765">
                        <a:lnSpc>
                          <a:spcPct val="100000"/>
                        </a:lnSpc>
                        <a:spcBef>
                          <a:spcPts val="320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(1)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0640"/>
                </a:tc>
              </a:tr>
              <a:tr h="285869">
                <a:tc>
                  <a:txBody>
                    <a:bodyPr/>
                    <a:lstStyle/>
                    <a:p>
                      <a:pPr algn="r" marR="51879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dirty="0" baseline="4830" sz="1725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830" sz="172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830" sz="1725" spc="4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830" sz="1725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830" sz="1725" spc="-4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444" sz="1875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baseline="4444" sz="1875" spc="-1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830" sz="172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830" sz="1725" spc="-11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830" sz="1725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830" sz="1725" spc="-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830" sz="172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4830" sz="1725" spc="-25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>
                          <a:latin typeface="Symbol"/>
                          <a:cs typeface="Symbol"/>
                        </a:rPr>
                        <a:t></a:t>
                      </a:r>
                      <a:endParaRPr sz="1550">
                        <a:latin typeface="Symbol"/>
                        <a:cs typeface="Symbol"/>
                      </a:endParaRPr>
                    </a:p>
                  </a:txBody>
                  <a:tcPr marL="0" marR="0" marB="0" marT="27305"/>
                </a:tc>
                <a:tc>
                  <a:txBody>
                    <a:bodyPr/>
                    <a:lstStyle/>
                    <a:p>
                      <a:pPr marL="499745">
                        <a:lnSpc>
                          <a:spcPts val="2050"/>
                        </a:lnSpc>
                      </a:pPr>
                      <a:r>
                        <a:rPr dirty="0" baseline="-4504" sz="277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504" sz="2775" spc="-20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sz="1150" spc="-17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25641" sz="9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25641" sz="975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baseline="-25641" sz="975" spc="-9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150" spc="-3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50" spc="125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sz="1150" spc="114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25641" sz="9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-25641" sz="975" spc="89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4504" sz="2775">
                          <a:latin typeface="Symbol"/>
                          <a:cs typeface="Symbol"/>
                        </a:rPr>
                        <a:t></a:t>
                      </a:r>
                      <a:endParaRPr baseline="-4504" sz="2775">
                        <a:latin typeface="Symbol"/>
                        <a:cs typeface="Symbo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4130">
                        <a:lnSpc>
                          <a:spcPct val="100000"/>
                        </a:lnSpc>
                        <a:spcBef>
                          <a:spcPts val="455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(2)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7785"/>
                </a:tc>
              </a:tr>
              <a:tr h="246579">
                <a:tc>
                  <a:txBody>
                    <a:bodyPr/>
                    <a:lstStyle/>
                    <a:p>
                      <a:pPr algn="r" marR="492125">
                        <a:lnSpc>
                          <a:spcPts val="1820"/>
                        </a:lnSpc>
                        <a:spcBef>
                          <a:spcPts val="25"/>
                        </a:spcBef>
                      </a:pPr>
                      <a:r>
                        <a:rPr dirty="0" baseline="4629" sz="1800" spc="-1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1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444" sz="1875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baseline="4444" sz="1875" spc="-16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600" spc="-2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-12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629" sz="1800" spc="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endParaRPr sz="1600">
                        <a:latin typeface="Symbol"/>
                        <a:cs typeface="Symbol"/>
                      </a:endParaRPr>
                    </a:p>
                  </a:txBody>
                  <a:tcPr marL="0" marR="0" marB="0" marT="3175"/>
                </a:tc>
                <a:tc>
                  <a:txBody>
                    <a:bodyPr/>
                    <a:lstStyle/>
                    <a:p>
                      <a:pPr marL="505459">
                        <a:lnSpc>
                          <a:spcPts val="1820"/>
                        </a:lnSpc>
                        <a:spcBef>
                          <a:spcPts val="25"/>
                        </a:spcBef>
                      </a:pPr>
                      <a:r>
                        <a:rPr dirty="0" sz="16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600" spc="-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12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15873" sz="1050" spc="1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444" sz="1875" spc="187">
                          <a:latin typeface="Symbol"/>
                          <a:cs typeface="Symbol"/>
                        </a:rPr>
                        <a:t></a:t>
                      </a:r>
                      <a:r>
                        <a:rPr dirty="0" baseline="4629" sz="1800" spc="120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baseline="-15873" sz="105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baseline="-15873" sz="1050" spc="82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>
                          <a:latin typeface="Symbol"/>
                          <a:cs typeface="Symbol"/>
                        </a:rPr>
                        <a:t></a:t>
                      </a:r>
                      <a:endParaRPr sz="1600">
                        <a:latin typeface="Symbol"/>
                        <a:cs typeface="Symbol"/>
                      </a:endParaRPr>
                    </a:p>
                  </a:txBody>
                  <a:tcPr marL="0" marR="0" marB="0" marT="3175"/>
                </a:tc>
                <a:tc>
                  <a:txBody>
                    <a:bodyPr/>
                    <a:lstStyle/>
                    <a:p>
                      <a:pPr algn="r" marR="24765">
                        <a:lnSpc>
                          <a:spcPct val="100000"/>
                        </a:lnSpc>
                        <a:spcBef>
                          <a:spcPts val="340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(3)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43180"/>
                </a:tc>
              </a:tr>
              <a:tr h="272312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420"/>
                        </a:spcBef>
                      </a:pP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spc="-6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5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32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3340"/>
                </a:tc>
                <a:tc>
                  <a:txBody>
                    <a:bodyPr/>
                    <a:lstStyle/>
                    <a:p>
                      <a:pPr marL="598805">
                        <a:lnSpc>
                          <a:spcPts val="1980"/>
                        </a:lnSpc>
                      </a:pPr>
                      <a:r>
                        <a:rPr dirty="0" baseline="-4629" sz="27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4629" sz="2700" spc="-44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g</a:t>
                      </a:r>
                      <a:r>
                        <a:rPr dirty="0" sz="1200" spc="-9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" sz="2400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baseline="-3472" sz="2400" spc="-36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1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2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sz="1200" spc="-9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-18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-3472" sz="2400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baseline="-3472" sz="2400" spc="-20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6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3</a:t>
                      </a:r>
                      <a:r>
                        <a:rPr dirty="0" sz="1200" spc="60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-4629" sz="2700">
                          <a:latin typeface="Symbol"/>
                          <a:cs typeface="Symbol"/>
                        </a:rPr>
                        <a:t></a:t>
                      </a:r>
                      <a:endParaRPr baseline="-4629" sz="2700">
                        <a:latin typeface="Symbol"/>
                        <a:cs typeface="Symbol"/>
                      </a:endParaRPr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 algn="r" marR="24130">
                        <a:lnSpc>
                          <a:spcPct val="100000"/>
                        </a:lnSpc>
                        <a:spcBef>
                          <a:spcPts val="430"/>
                        </a:spcBef>
                      </a:pPr>
                      <a:r>
                        <a:rPr dirty="0" sz="1200" spc="-5">
                          <a:latin typeface="Times New Roman"/>
                          <a:cs typeface="Times New Roman"/>
                        </a:rPr>
                        <a:t>(4)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54610"/>
                </a:tc>
              </a:tr>
            </a:tbl>
          </a:graphicData>
        </a:graphic>
      </p:graphicFrame>
      <p:sp>
        <p:nvSpPr>
          <p:cNvPr id="4" name="object 4"/>
          <p:cNvSpPr txBox="1"/>
          <p:nvPr/>
        </p:nvSpPr>
        <p:spPr>
          <a:xfrm>
            <a:off x="973327" y="4085280"/>
            <a:ext cx="5785485" cy="36322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many </a:t>
            </a:r>
            <a:r>
              <a:rPr dirty="0" sz="1100" spc="-5">
                <a:latin typeface="Calibri"/>
                <a:cs typeface="Calibri"/>
              </a:rPr>
              <a:t>ways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way.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multiply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(1)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(2)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(3)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247717" y="4395454"/>
            <a:ext cx="976630" cy="7981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 marR="5080">
              <a:lnSpc>
                <a:spcPct val="105700"/>
              </a:lnSpc>
              <a:spcBef>
                <a:spcPts val="95"/>
              </a:spcBef>
            </a:pPr>
            <a:r>
              <a:rPr dirty="0" baseline="4629" sz="1800" spc="-22" i="1">
                <a:latin typeface="Times New Roman"/>
                <a:cs typeface="Times New Roman"/>
              </a:rPr>
              <a:t>xy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9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1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xy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10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xy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endParaRPr sz="1600">
              <a:latin typeface="Symbol"/>
              <a:cs typeface="Symbo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281420" y="4374895"/>
            <a:ext cx="203200" cy="798195"/>
          </a:xfrm>
          <a:prstGeom prst="rect">
            <a:avLst/>
          </a:prstGeom>
        </p:spPr>
        <p:txBody>
          <a:bodyPr wrap="square" lIns="0" tIns="8699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685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5)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6)</a:t>
            </a:r>
            <a:endParaRPr sz="12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7)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73327" y="5373115"/>
            <a:ext cx="4158615" cy="6743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ts val="127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set equations (5)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(6)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1687195">
              <a:lnSpc>
                <a:spcPts val="1810"/>
              </a:lnSpc>
            </a:pP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9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838200">
              <a:lnSpc>
                <a:spcPct val="100000"/>
              </a:lnSpc>
              <a:spcBef>
                <a:spcPts val="155"/>
              </a:spcBef>
            </a:pP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600332" y="6038777"/>
            <a:ext cx="9055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y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982782" y="6066665"/>
            <a:ext cx="1668145" cy="2184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72440" algn="l"/>
                <a:tab pos="953769" algn="l"/>
                <a:tab pos="1228090" algn="l"/>
              </a:tabLst>
            </a:pP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	or	</a:t>
            </a:r>
            <a:r>
              <a:rPr dirty="0" sz="1200" spc="-5" i="1">
                <a:latin typeface="Times New Roman"/>
                <a:cs typeface="Times New Roman"/>
              </a:rPr>
              <a:t>xz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yz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3248" y="6463530"/>
            <a:ext cx="5668645" cy="2183765"/>
          </a:xfrm>
          <a:prstGeom prst="rect">
            <a:avLst/>
          </a:prstGeom>
        </p:spPr>
        <p:txBody>
          <a:bodyPr wrap="square" lIns="0" tIns="41275" rIns="0" bIns="0" rtlCol="0" vert="horz">
            <a:spAutoFit/>
          </a:bodyPr>
          <a:lstStyle/>
          <a:p>
            <a:pPr marL="12700" marR="184150" indent="-635">
              <a:lnSpc>
                <a:spcPts val="1330"/>
              </a:lnSpc>
              <a:spcBef>
                <a:spcPts val="325"/>
              </a:spcBef>
            </a:pP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gave </a:t>
            </a:r>
            <a:r>
              <a:rPr dirty="0" sz="1100" spc="-5">
                <a:latin typeface="Calibri"/>
                <a:cs typeface="Calibri"/>
              </a:rPr>
              <a:t>two possibilities.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0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possible since if this </a:t>
            </a:r>
            <a:r>
              <a:rPr dirty="0" sz="1100">
                <a:latin typeface="Calibri"/>
                <a:cs typeface="Calibri"/>
              </a:rPr>
              <a:t>was the case </a:t>
            </a:r>
            <a:r>
              <a:rPr dirty="0" sz="1100" spc="-5">
                <a:latin typeface="Calibri"/>
                <a:cs typeface="Calibri"/>
              </a:rPr>
              <a:t>equation (1)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would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reduce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endParaRPr sz="1100">
              <a:latin typeface="Calibri"/>
              <a:cs typeface="Calibri"/>
            </a:endParaRPr>
          </a:p>
          <a:p>
            <a:pPr algn="ctr" marL="175260">
              <a:lnSpc>
                <a:spcPts val="1355"/>
              </a:lnSpc>
              <a:tabLst>
                <a:tab pos="1082675" algn="l"/>
                <a:tab pos="155892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yz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	</a:t>
            </a: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r>
              <a:rPr dirty="0" sz="1150" spc="27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or 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ts val="1270"/>
              </a:lnSpc>
              <a:spcBef>
                <a:spcPts val="210"/>
              </a:spcBef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neither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 </a:t>
            </a:r>
            <a:r>
              <a:rPr dirty="0" sz="1100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discount</a:t>
            </a:r>
            <a:endParaRPr sz="1100">
              <a:latin typeface="Calibri"/>
              <a:cs typeface="Calibri"/>
            </a:endParaRPr>
          </a:p>
          <a:p>
            <a:pPr marL="34290">
              <a:lnSpc>
                <a:spcPts val="1400"/>
              </a:lnSpc>
            </a:pP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3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0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5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v</a:t>
            </a:r>
            <a:r>
              <a:rPr dirty="0" sz="1100" spc="-10">
                <a:latin typeface="Calibri"/>
                <a:cs typeface="Calibri"/>
              </a:rPr>
              <a:t>e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 spc="5">
                <a:latin typeface="Calibri"/>
                <a:cs typeface="Calibri"/>
              </a:rPr>
              <a:t>o</a:t>
            </a:r>
            <a:r>
              <a:rPr dirty="0" sz="1100" spc="-5">
                <a:latin typeface="Calibri"/>
                <a:cs typeface="Calibri"/>
              </a:rPr>
              <a:t>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 spc="-10">
                <a:latin typeface="Calibri"/>
                <a:cs typeface="Calibri"/>
              </a:rPr>
              <a:t>o</a:t>
            </a:r>
            <a:r>
              <a:rPr dirty="0" sz="1100">
                <a:latin typeface="Calibri"/>
                <a:cs typeface="Calibri"/>
              </a:rPr>
              <a:t>ss</a:t>
            </a:r>
            <a:r>
              <a:rPr dirty="0" sz="1100" spc="-5">
                <a:latin typeface="Calibri"/>
                <a:cs typeface="Calibri"/>
              </a:rPr>
              <a:t>ibili</a:t>
            </a:r>
            <a:r>
              <a:rPr dirty="0" sz="1100">
                <a:latin typeface="Calibri"/>
                <a:cs typeface="Calibri"/>
              </a:rPr>
              <a:t>ty.</a:t>
            </a:r>
            <a:endParaRPr sz="1100">
              <a:latin typeface="Calibri"/>
              <a:cs typeface="Calibri"/>
            </a:endParaRPr>
          </a:p>
          <a:p>
            <a:pPr marL="2544445">
              <a:lnSpc>
                <a:spcPts val="1275"/>
              </a:lnSpc>
            </a:pPr>
            <a:r>
              <a:rPr dirty="0" sz="1150" spc="15" i="1">
                <a:latin typeface="Times New Roman"/>
                <a:cs typeface="Times New Roman"/>
              </a:rPr>
              <a:t>xz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yz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 marR="9525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9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(again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talking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box)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cancel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 marL="2600960">
              <a:lnSpc>
                <a:spcPct val="100000"/>
              </a:lnSpc>
              <a:spcBef>
                <a:spcPts val="20"/>
              </a:spcBef>
              <a:tabLst>
                <a:tab pos="5320665" algn="l"/>
              </a:tabLst>
            </a:pP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10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	</a:t>
            </a:r>
            <a:r>
              <a:rPr dirty="0" sz="1200" spc="-5">
                <a:latin typeface="Times New Roman"/>
                <a:cs typeface="Times New Roman"/>
              </a:rPr>
              <a:t>(8)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(6)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(7)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equal.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914400" y="914399"/>
            <a:ext cx="5943600" cy="7736205"/>
          </a:xfrm>
          <a:custGeom>
            <a:avLst/>
            <a:gdLst/>
            <a:ahLst/>
            <a:cxnLst/>
            <a:rect l="l" t="t" r="r" b="b"/>
            <a:pathLst>
              <a:path w="5943600" h="773620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729728"/>
                </a:lnTo>
                <a:lnTo>
                  <a:pt x="6096" y="772972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729728"/>
                </a:lnTo>
                <a:lnTo>
                  <a:pt x="0" y="7735824"/>
                </a:lnTo>
                <a:lnTo>
                  <a:pt x="6096" y="7735824"/>
                </a:lnTo>
                <a:lnTo>
                  <a:pt x="5937504" y="7735824"/>
                </a:lnTo>
                <a:lnTo>
                  <a:pt x="5943600" y="7735824"/>
                </a:lnTo>
                <a:lnTo>
                  <a:pt x="5943600" y="772972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980986" y="866189"/>
            <a:ext cx="1990089" cy="538480"/>
          </a:xfrm>
          <a:prstGeom prst="rect">
            <a:avLst/>
          </a:prstGeom>
        </p:spPr>
        <p:txBody>
          <a:bodyPr wrap="square" lIns="0" tIns="32384" rIns="0" bIns="0" rtlCol="0" vert="horz">
            <a:spAutoFit/>
          </a:bodyPr>
          <a:lstStyle/>
          <a:p>
            <a:pPr marL="619125">
              <a:lnSpc>
                <a:spcPct val="100000"/>
              </a:lnSpc>
              <a:spcBef>
                <a:spcPts val="254"/>
              </a:spcBef>
            </a:pP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9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09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444" sz="1875" spc="142">
                <a:latin typeface="Symbol"/>
                <a:cs typeface="Symbol"/>
              </a:rPr>
              <a:t>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155"/>
              </a:spcBef>
            </a:pP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y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y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537594" y="1395772"/>
            <a:ext cx="90551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444" sz="1875" spc="-44">
                <a:latin typeface="Symbol"/>
                <a:cs typeface="Symbol"/>
              </a:rPr>
              <a:t>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22" i="1">
                <a:latin typeface="Times New Roman"/>
                <a:cs typeface="Times New Roman"/>
              </a:rPr>
              <a:t>y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127" i="1">
                <a:latin typeface="Times New Roman"/>
                <a:cs typeface="Times New Roman"/>
              </a:rPr>
              <a:t>x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917304" y="1423654"/>
            <a:ext cx="1556385" cy="2184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471170" algn="l"/>
              </a:tabLst>
            </a:pPr>
            <a:r>
              <a:rPr dirty="0" sz="1200" spc="-5">
                <a:latin typeface="Symbol"/>
                <a:cs typeface="Symbol"/>
              </a:rPr>
              <a:t>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3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r>
              <a:rPr dirty="0" sz="1200" spc="2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or</a:t>
            </a:r>
            <a:r>
              <a:rPr dirty="0" sz="1200" spc="66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zx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73327" y="1649687"/>
            <a:ext cx="5511165" cy="11207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ts val="14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discussed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 that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r>
              <a:rPr dirty="0" sz="1250" spc="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0</a:t>
            </a:r>
            <a:r>
              <a:rPr dirty="0" sz="1200" spc="1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leaves,</a:t>
            </a:r>
            <a:endParaRPr sz="1100">
              <a:latin typeface="Calibri"/>
              <a:cs typeface="Calibri"/>
            </a:endParaRPr>
          </a:p>
          <a:p>
            <a:pPr marL="2546985">
              <a:lnSpc>
                <a:spcPts val="1280"/>
              </a:lnSpc>
            </a:pPr>
            <a:r>
              <a:rPr dirty="0" sz="1150" spc="15" i="1">
                <a:latin typeface="Times New Roman"/>
                <a:cs typeface="Times New Roman"/>
              </a:rPr>
              <a:t>yx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zx</a:t>
            </a:r>
            <a:endParaRPr sz="1150">
              <a:latin typeface="Times New Roman"/>
              <a:cs typeface="Times New Roman"/>
            </a:endParaRPr>
          </a:p>
          <a:p>
            <a:pPr marL="12700">
              <a:lnSpc>
                <a:spcPts val="144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say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10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5">
                <a:latin typeface="Calibri"/>
                <a:cs typeface="Calibri"/>
              </a:rPr>
              <a:t> dimensions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 </a:t>
            </a:r>
            <a:r>
              <a:rPr dirty="0" sz="1100">
                <a:latin typeface="Calibri"/>
                <a:cs typeface="Calibri"/>
              </a:rPr>
              <a:t>so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have,</a:t>
            </a:r>
            <a:endParaRPr sz="1100">
              <a:latin typeface="Calibri"/>
              <a:cs typeface="Calibri"/>
            </a:endParaRPr>
          </a:p>
          <a:p>
            <a:pPr marL="2611120">
              <a:lnSpc>
                <a:spcPts val="1440"/>
              </a:lnSpc>
              <a:tabLst>
                <a:tab pos="5320665" algn="l"/>
              </a:tabLst>
            </a:pPr>
            <a:r>
              <a:rPr dirty="0" sz="1150" spc="10" i="1">
                <a:latin typeface="Times New Roman"/>
                <a:cs typeface="Times New Roman"/>
              </a:rPr>
              <a:t>z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9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9)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Plugging equations </a:t>
            </a:r>
            <a:r>
              <a:rPr dirty="0" sz="1100">
                <a:latin typeface="Calibri"/>
                <a:cs typeface="Calibri"/>
              </a:rPr>
              <a:t>(8)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(9)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(4)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4606111" y="2971215"/>
            <a:ext cx="276860" cy="382270"/>
            <a:chOff x="4606111" y="2971215"/>
            <a:chExt cx="276860" cy="382270"/>
          </a:xfrm>
        </p:grpSpPr>
        <p:sp>
          <p:nvSpPr>
            <p:cNvPr id="7" name="object 7"/>
            <p:cNvSpPr/>
            <p:nvPr/>
          </p:nvSpPr>
          <p:spPr>
            <a:xfrm>
              <a:off x="4709188" y="3180659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51" y="0"/>
                  </a:lnTo>
                </a:path>
              </a:pathLst>
            </a:custGeom>
            <a:ln w="759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4608093" y="3209839"/>
              <a:ext cx="15240" cy="19685"/>
            </a:xfrm>
            <a:custGeom>
              <a:avLst/>
              <a:gdLst/>
              <a:ahLst/>
              <a:cxnLst/>
              <a:rect l="l" t="t" r="r" b="b"/>
              <a:pathLst>
                <a:path w="15239" h="19685">
                  <a:moveTo>
                    <a:pt x="0" y="19186"/>
                  </a:moveTo>
                  <a:lnTo>
                    <a:pt x="146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4622762" y="3209840"/>
              <a:ext cx="37465" cy="143510"/>
            </a:xfrm>
            <a:custGeom>
              <a:avLst/>
              <a:gdLst/>
              <a:ahLst/>
              <a:cxnLst/>
              <a:rect l="l" t="t" r="r" b="b"/>
              <a:pathLst>
                <a:path w="37464" h="143510">
                  <a:moveTo>
                    <a:pt x="0" y="0"/>
                  </a:moveTo>
                  <a:lnTo>
                    <a:pt x="36869" y="14349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4659631" y="2974811"/>
              <a:ext cx="41275" cy="379095"/>
            </a:xfrm>
            <a:custGeom>
              <a:avLst/>
              <a:gdLst/>
              <a:ahLst/>
              <a:cxnLst/>
              <a:rect l="l" t="t" r="r" b="b"/>
              <a:pathLst>
                <a:path w="41275" h="379095">
                  <a:moveTo>
                    <a:pt x="0" y="378525"/>
                  </a:moveTo>
                  <a:lnTo>
                    <a:pt x="4083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4700466" y="2974812"/>
              <a:ext cx="182880" cy="0"/>
            </a:xfrm>
            <a:custGeom>
              <a:avLst/>
              <a:gdLst/>
              <a:ahLst/>
              <a:cxnLst/>
              <a:rect l="l" t="t" r="r" b="b"/>
              <a:pathLst>
                <a:path w="182879" h="0">
                  <a:moveTo>
                    <a:pt x="0" y="0"/>
                  </a:moveTo>
                  <a:lnTo>
                    <a:pt x="18236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606111" y="2971215"/>
              <a:ext cx="276860" cy="382270"/>
            </a:xfrm>
            <a:custGeom>
              <a:avLst/>
              <a:gdLst/>
              <a:ahLst/>
              <a:cxnLst/>
              <a:rect l="l" t="t" r="r" b="b"/>
              <a:pathLst>
                <a:path w="276860" h="382270">
                  <a:moveTo>
                    <a:pt x="57484" y="382123"/>
                  </a:moveTo>
                  <a:lnTo>
                    <a:pt x="49952" y="382123"/>
                  </a:lnTo>
                  <a:lnTo>
                    <a:pt x="12685" y="248219"/>
                  </a:lnTo>
                  <a:lnTo>
                    <a:pt x="3964" y="259411"/>
                  </a:lnTo>
                  <a:lnTo>
                    <a:pt x="0" y="256213"/>
                  </a:lnTo>
                  <a:lnTo>
                    <a:pt x="21011" y="229433"/>
                  </a:lnTo>
                  <a:lnTo>
                    <a:pt x="53520" y="348947"/>
                  </a:lnTo>
                  <a:lnTo>
                    <a:pt x="91183" y="0"/>
                  </a:lnTo>
                  <a:lnTo>
                    <a:pt x="276721" y="0"/>
                  </a:lnTo>
                  <a:lnTo>
                    <a:pt x="276721" y="7594"/>
                  </a:lnTo>
                  <a:lnTo>
                    <a:pt x="97526" y="7594"/>
                  </a:lnTo>
                  <a:lnTo>
                    <a:pt x="57484" y="38212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1953863" y="3052816"/>
            <a:ext cx="1464945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0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1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50">
                <a:latin typeface="Times New Roman"/>
                <a:cs typeface="Times New Roman"/>
              </a:rPr>
              <a:t>3</a:t>
            </a:r>
            <a:r>
              <a:rPr dirty="0" sz="1200" spc="50" i="1">
                <a:latin typeface="Times New Roman"/>
                <a:cs typeface="Times New Roman"/>
              </a:rPr>
              <a:t>y</a:t>
            </a:r>
            <a:r>
              <a:rPr dirty="0" baseline="43650" sz="1050" spc="75">
                <a:latin typeface="Times New Roman"/>
                <a:cs typeface="Times New Roman"/>
              </a:rPr>
              <a:t>2</a:t>
            </a:r>
            <a:r>
              <a:rPr dirty="0" baseline="43650" sz="1050" spc="3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49280" y="3052816"/>
            <a:ext cx="1276350" cy="32956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ts val="1190"/>
              </a:lnSpc>
              <a:spcBef>
                <a:spcPts val="105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baseline="34722" sz="1800" spc="-7">
                <a:latin typeface="Times New Roman"/>
                <a:cs typeface="Times New Roman"/>
              </a:rPr>
              <a:t>32</a:t>
            </a:r>
            <a:r>
              <a:rPr dirty="0" baseline="34722" sz="1800" spc="21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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3.266</a:t>
            </a:r>
            <a:endParaRPr sz="1200">
              <a:latin typeface="Times New Roman"/>
              <a:cs typeface="Times New Roman"/>
            </a:endParaRPr>
          </a:p>
          <a:p>
            <a:pPr algn="ctr" marR="181610">
              <a:lnSpc>
                <a:spcPts val="1190"/>
              </a:lnSpc>
            </a:pP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973187" y="3535117"/>
            <a:ext cx="5784850" cy="2098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Therefore,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makes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physical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sense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ctr" marR="254635">
              <a:lnSpc>
                <a:spcPct val="100000"/>
              </a:lnSpc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3.266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got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cube.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4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we’ve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might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tempted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assume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largest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Anytime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verify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 (or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looking </a:t>
            </a:r>
            <a:r>
              <a:rPr dirty="0" sz="1100">
                <a:latin typeface="Calibri"/>
                <a:cs typeface="Calibri"/>
              </a:rPr>
              <a:t>for).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actually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First,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5">
                <a:latin typeface="Calibri"/>
                <a:cs typeface="Calibri"/>
              </a:rPr>
              <a:t> 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volume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solution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2954563" y="5874201"/>
            <a:ext cx="276860" cy="379730"/>
            <a:chOff x="2954563" y="5874201"/>
            <a:chExt cx="276860" cy="379730"/>
          </a:xfrm>
        </p:grpSpPr>
        <p:sp>
          <p:nvSpPr>
            <p:cNvPr id="17" name="object 17"/>
            <p:cNvSpPr/>
            <p:nvPr/>
          </p:nvSpPr>
          <p:spPr>
            <a:xfrm>
              <a:off x="3057634" y="6082162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2956545" y="611113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49"/>
                  </a:moveTo>
                  <a:lnTo>
                    <a:pt x="146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971213" y="611113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868" y="14247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008081" y="5877772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39"/>
                  </a:moveTo>
                  <a:lnTo>
                    <a:pt x="408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3048913" y="5877772"/>
              <a:ext cx="182880" cy="0"/>
            </a:xfrm>
            <a:custGeom>
              <a:avLst/>
              <a:gdLst/>
              <a:ahLst/>
              <a:cxnLst/>
              <a:rect l="l" t="t" r="r" b="b"/>
              <a:pathLst>
                <a:path w="182880" h="0">
                  <a:moveTo>
                    <a:pt x="0" y="0"/>
                  </a:moveTo>
                  <a:lnTo>
                    <a:pt x="18235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54563" y="5874201"/>
              <a:ext cx="276860" cy="379730"/>
            </a:xfrm>
            <a:custGeom>
              <a:avLst/>
              <a:gdLst/>
              <a:ahLst/>
              <a:cxnLst/>
              <a:rect l="l" t="t" r="r" b="b"/>
              <a:pathLst>
                <a:path w="276860" h="379729">
                  <a:moveTo>
                    <a:pt x="57482" y="379410"/>
                  </a:moveTo>
                  <a:lnTo>
                    <a:pt x="49950" y="379410"/>
                  </a:lnTo>
                  <a:lnTo>
                    <a:pt x="12686" y="246457"/>
                  </a:lnTo>
                  <a:lnTo>
                    <a:pt x="3964" y="257570"/>
                  </a:lnTo>
                  <a:lnTo>
                    <a:pt x="0" y="254395"/>
                  </a:lnTo>
                  <a:lnTo>
                    <a:pt x="21010" y="227804"/>
                  </a:lnTo>
                  <a:lnTo>
                    <a:pt x="53517" y="346470"/>
                  </a:lnTo>
                  <a:lnTo>
                    <a:pt x="91178" y="0"/>
                  </a:lnTo>
                  <a:lnTo>
                    <a:pt x="276708" y="0"/>
                  </a:lnTo>
                  <a:lnTo>
                    <a:pt x="276708" y="7539"/>
                  </a:lnTo>
                  <a:lnTo>
                    <a:pt x="97521" y="7539"/>
                  </a:lnTo>
                  <a:lnTo>
                    <a:pt x="57482" y="3794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295493" y="5874201"/>
            <a:ext cx="276860" cy="379730"/>
            <a:chOff x="3295493" y="5874201"/>
            <a:chExt cx="276860" cy="379730"/>
          </a:xfrm>
        </p:grpSpPr>
        <p:sp>
          <p:nvSpPr>
            <p:cNvPr id="24" name="object 24"/>
            <p:cNvSpPr/>
            <p:nvPr/>
          </p:nvSpPr>
          <p:spPr>
            <a:xfrm>
              <a:off x="3398565" y="6082162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297475" y="611113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49"/>
                  </a:moveTo>
                  <a:lnTo>
                    <a:pt x="146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312143" y="611113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868" y="14247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349011" y="5877772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39"/>
                  </a:moveTo>
                  <a:lnTo>
                    <a:pt x="408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389843" y="5877772"/>
              <a:ext cx="182880" cy="0"/>
            </a:xfrm>
            <a:custGeom>
              <a:avLst/>
              <a:gdLst/>
              <a:ahLst/>
              <a:cxnLst/>
              <a:rect l="l" t="t" r="r" b="b"/>
              <a:pathLst>
                <a:path w="182879" h="0">
                  <a:moveTo>
                    <a:pt x="0" y="0"/>
                  </a:moveTo>
                  <a:lnTo>
                    <a:pt x="18235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295493" y="5874201"/>
              <a:ext cx="276860" cy="379730"/>
            </a:xfrm>
            <a:custGeom>
              <a:avLst/>
              <a:gdLst/>
              <a:ahLst/>
              <a:cxnLst/>
              <a:rect l="l" t="t" r="r" b="b"/>
              <a:pathLst>
                <a:path w="276860" h="379729">
                  <a:moveTo>
                    <a:pt x="57482" y="379410"/>
                  </a:moveTo>
                  <a:lnTo>
                    <a:pt x="49950" y="379410"/>
                  </a:lnTo>
                  <a:lnTo>
                    <a:pt x="12685" y="246457"/>
                  </a:lnTo>
                  <a:lnTo>
                    <a:pt x="3964" y="257570"/>
                  </a:lnTo>
                  <a:lnTo>
                    <a:pt x="0" y="254395"/>
                  </a:lnTo>
                  <a:lnTo>
                    <a:pt x="21010" y="227804"/>
                  </a:lnTo>
                  <a:lnTo>
                    <a:pt x="53517" y="346470"/>
                  </a:lnTo>
                  <a:lnTo>
                    <a:pt x="91178" y="0"/>
                  </a:lnTo>
                  <a:lnTo>
                    <a:pt x="276708" y="0"/>
                  </a:lnTo>
                  <a:lnTo>
                    <a:pt x="276708" y="7539"/>
                  </a:lnTo>
                  <a:lnTo>
                    <a:pt x="97521" y="7539"/>
                  </a:lnTo>
                  <a:lnTo>
                    <a:pt x="57482" y="3794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3636424" y="5874201"/>
            <a:ext cx="276860" cy="379730"/>
            <a:chOff x="3636424" y="5874201"/>
            <a:chExt cx="276860" cy="379730"/>
          </a:xfrm>
        </p:grpSpPr>
        <p:sp>
          <p:nvSpPr>
            <p:cNvPr id="31" name="object 31"/>
            <p:cNvSpPr/>
            <p:nvPr/>
          </p:nvSpPr>
          <p:spPr>
            <a:xfrm>
              <a:off x="3739495" y="6082162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638405" y="611113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49"/>
                  </a:moveTo>
                  <a:lnTo>
                    <a:pt x="146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653073" y="611113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868" y="14247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689941" y="5877772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39"/>
                  </a:moveTo>
                  <a:lnTo>
                    <a:pt x="408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730774" y="5877772"/>
              <a:ext cx="182880" cy="0"/>
            </a:xfrm>
            <a:custGeom>
              <a:avLst/>
              <a:gdLst/>
              <a:ahLst/>
              <a:cxnLst/>
              <a:rect l="l" t="t" r="r" b="b"/>
              <a:pathLst>
                <a:path w="182879" h="0">
                  <a:moveTo>
                    <a:pt x="0" y="0"/>
                  </a:moveTo>
                  <a:lnTo>
                    <a:pt x="18235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636424" y="5874201"/>
              <a:ext cx="276860" cy="379730"/>
            </a:xfrm>
            <a:custGeom>
              <a:avLst/>
              <a:gdLst/>
              <a:ahLst/>
              <a:cxnLst/>
              <a:rect l="l" t="t" r="r" b="b"/>
              <a:pathLst>
                <a:path w="276860" h="379729">
                  <a:moveTo>
                    <a:pt x="57482" y="379410"/>
                  </a:moveTo>
                  <a:lnTo>
                    <a:pt x="49949" y="379410"/>
                  </a:lnTo>
                  <a:lnTo>
                    <a:pt x="12685" y="246457"/>
                  </a:lnTo>
                  <a:lnTo>
                    <a:pt x="3963" y="257570"/>
                  </a:lnTo>
                  <a:lnTo>
                    <a:pt x="0" y="254395"/>
                  </a:lnTo>
                  <a:lnTo>
                    <a:pt x="21010" y="227804"/>
                  </a:lnTo>
                  <a:lnTo>
                    <a:pt x="53517" y="346470"/>
                  </a:lnTo>
                  <a:lnTo>
                    <a:pt x="91178" y="0"/>
                  </a:lnTo>
                  <a:lnTo>
                    <a:pt x="276708" y="0"/>
                  </a:lnTo>
                  <a:lnTo>
                    <a:pt x="276708" y="7539"/>
                  </a:lnTo>
                  <a:lnTo>
                    <a:pt x="97521" y="7539"/>
                  </a:lnTo>
                  <a:lnTo>
                    <a:pt x="57482" y="3794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7" name="object 37"/>
          <p:cNvGrpSpPr/>
          <p:nvPr/>
        </p:nvGrpSpPr>
        <p:grpSpPr>
          <a:xfrm>
            <a:off x="4223933" y="5874201"/>
            <a:ext cx="276860" cy="379730"/>
            <a:chOff x="4223933" y="5874201"/>
            <a:chExt cx="276860" cy="379730"/>
          </a:xfrm>
        </p:grpSpPr>
        <p:sp>
          <p:nvSpPr>
            <p:cNvPr id="38" name="object 38"/>
            <p:cNvSpPr/>
            <p:nvPr/>
          </p:nvSpPr>
          <p:spPr>
            <a:xfrm>
              <a:off x="4327005" y="6082162"/>
              <a:ext cx="161925" cy="0"/>
            </a:xfrm>
            <a:custGeom>
              <a:avLst/>
              <a:gdLst/>
              <a:ahLst/>
              <a:cxnLst/>
              <a:rect l="l" t="t" r="r" b="b"/>
              <a:pathLst>
                <a:path w="161925" h="0">
                  <a:moveTo>
                    <a:pt x="0" y="0"/>
                  </a:moveTo>
                  <a:lnTo>
                    <a:pt x="161743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4225915" y="6111134"/>
              <a:ext cx="15240" cy="19050"/>
            </a:xfrm>
            <a:custGeom>
              <a:avLst/>
              <a:gdLst/>
              <a:ahLst/>
              <a:cxnLst/>
              <a:rect l="l" t="t" r="r" b="b"/>
              <a:pathLst>
                <a:path w="15239" h="19050">
                  <a:moveTo>
                    <a:pt x="0" y="19049"/>
                  </a:moveTo>
                  <a:lnTo>
                    <a:pt x="1466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4240583" y="6111134"/>
              <a:ext cx="37465" cy="142875"/>
            </a:xfrm>
            <a:custGeom>
              <a:avLst/>
              <a:gdLst/>
              <a:ahLst/>
              <a:cxnLst/>
              <a:rect l="l" t="t" r="r" b="b"/>
              <a:pathLst>
                <a:path w="37464" h="142875">
                  <a:moveTo>
                    <a:pt x="0" y="0"/>
                  </a:moveTo>
                  <a:lnTo>
                    <a:pt x="36868" y="142477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4277451" y="5877772"/>
              <a:ext cx="41275" cy="375920"/>
            </a:xfrm>
            <a:custGeom>
              <a:avLst/>
              <a:gdLst/>
              <a:ahLst/>
              <a:cxnLst/>
              <a:rect l="l" t="t" r="r" b="b"/>
              <a:pathLst>
                <a:path w="41275" h="375920">
                  <a:moveTo>
                    <a:pt x="0" y="375839"/>
                  </a:moveTo>
                  <a:lnTo>
                    <a:pt x="4083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4318284" y="5877772"/>
              <a:ext cx="182880" cy="0"/>
            </a:xfrm>
            <a:custGeom>
              <a:avLst/>
              <a:gdLst/>
              <a:ahLst/>
              <a:cxnLst/>
              <a:rect l="l" t="t" r="r" b="b"/>
              <a:pathLst>
                <a:path w="182879" h="0">
                  <a:moveTo>
                    <a:pt x="0" y="0"/>
                  </a:moveTo>
                  <a:lnTo>
                    <a:pt x="18235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3" name="object 43"/>
            <p:cNvSpPr/>
            <p:nvPr/>
          </p:nvSpPr>
          <p:spPr>
            <a:xfrm>
              <a:off x="4223933" y="5874201"/>
              <a:ext cx="276860" cy="379730"/>
            </a:xfrm>
            <a:custGeom>
              <a:avLst/>
              <a:gdLst/>
              <a:ahLst/>
              <a:cxnLst/>
              <a:rect l="l" t="t" r="r" b="b"/>
              <a:pathLst>
                <a:path w="276860" h="379729">
                  <a:moveTo>
                    <a:pt x="57483" y="379410"/>
                  </a:moveTo>
                  <a:lnTo>
                    <a:pt x="49950" y="379410"/>
                  </a:lnTo>
                  <a:lnTo>
                    <a:pt x="12686" y="246457"/>
                  </a:lnTo>
                  <a:lnTo>
                    <a:pt x="3964" y="257570"/>
                  </a:lnTo>
                  <a:lnTo>
                    <a:pt x="0" y="254395"/>
                  </a:lnTo>
                  <a:lnTo>
                    <a:pt x="21010" y="227804"/>
                  </a:lnTo>
                  <a:lnTo>
                    <a:pt x="53518" y="346470"/>
                  </a:lnTo>
                  <a:lnTo>
                    <a:pt x="91180" y="0"/>
                  </a:lnTo>
                  <a:lnTo>
                    <a:pt x="276708" y="0"/>
                  </a:lnTo>
                  <a:lnTo>
                    <a:pt x="276708" y="7539"/>
                  </a:lnTo>
                  <a:lnTo>
                    <a:pt x="97521" y="7539"/>
                  </a:lnTo>
                  <a:lnTo>
                    <a:pt x="57483" y="37941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4" name="object 44"/>
          <p:cNvSpPr txBox="1"/>
          <p:nvPr/>
        </p:nvSpPr>
        <p:spPr>
          <a:xfrm>
            <a:off x="3024289" y="5859112"/>
            <a:ext cx="100774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378460" algn="l"/>
                <a:tab pos="719455" algn="l"/>
              </a:tabLst>
            </a:pPr>
            <a:r>
              <a:rPr dirty="0" sz="1200" spc="-5">
                <a:latin typeface="Times New Roman"/>
                <a:cs typeface="Times New Roman"/>
              </a:rPr>
              <a:t>32	32	32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6944" sz="1800" spc="-7">
                <a:latin typeface="Symbol"/>
                <a:cs typeface="Symbol"/>
              </a:rPr>
              <a:t></a:t>
            </a:r>
            <a:endParaRPr baseline="6944" sz="1800">
              <a:latin typeface="Symbol"/>
              <a:cs typeface="Symbo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860194" y="5837682"/>
            <a:ext cx="13531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81430" algn="l"/>
              </a:tabLst>
            </a:pPr>
            <a:r>
              <a:rPr dirty="0" sz="1200" spc="-5">
                <a:latin typeface="Symbol"/>
                <a:cs typeface="Symbol"/>
              </a:rPr>
              <a:t>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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293646" y="5798390"/>
            <a:ext cx="372110" cy="26924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r" marR="30480">
              <a:lnSpc>
                <a:spcPts val="66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  <a:p>
            <a:pPr marL="38100">
              <a:lnSpc>
                <a:spcPts val="1260"/>
              </a:lnSpc>
            </a:pPr>
            <a:r>
              <a:rPr dirty="0" sz="1200" spc="-5">
                <a:latin typeface="Times New Roman"/>
                <a:cs typeface="Times New Roman"/>
              </a:rPr>
              <a:t>32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baseline="6944" sz="1800" spc="-7">
                <a:latin typeface="Symbol"/>
                <a:cs typeface="Symbol"/>
              </a:rPr>
              <a:t></a:t>
            </a:r>
            <a:endParaRPr baseline="6944" sz="1800">
              <a:latin typeface="Symbol"/>
              <a:cs typeface="Symbo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444708" y="5955157"/>
            <a:ext cx="120840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657860" algn="l"/>
                <a:tab pos="998855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V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20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27777" sz="1800" spc="-7">
                <a:latin typeface="Symbol"/>
                <a:cs typeface="Symbol"/>
              </a:rPr>
              <a:t></a:t>
            </a:r>
            <a:r>
              <a:rPr dirty="0" baseline="-27777" sz="1800" spc="-7">
                <a:latin typeface="Times New Roman"/>
                <a:cs typeface="Times New Roman"/>
              </a:rPr>
              <a:t>	</a:t>
            </a:r>
            <a:r>
              <a:rPr dirty="0" baseline="-43981" sz="1800" spc="-7">
                <a:latin typeface="Times New Roman"/>
                <a:cs typeface="Times New Roman"/>
              </a:rPr>
              <a:t>3</a:t>
            </a:r>
            <a:r>
              <a:rPr dirty="0" baseline="-43981" sz="1800" spc="2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	</a:t>
            </a:r>
            <a:r>
              <a:rPr dirty="0" baseline="-43981" sz="1800" spc="-7">
                <a:latin typeface="Times New Roman"/>
                <a:cs typeface="Times New Roman"/>
              </a:rPr>
              <a:t>3</a:t>
            </a:r>
            <a:r>
              <a:rPr dirty="0" baseline="-43981" sz="1800" spc="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3746708" y="6029373"/>
            <a:ext cx="4921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16203" sz="1800" spc="-7">
                <a:latin typeface="Times New Roman"/>
                <a:cs typeface="Times New Roman"/>
              </a:rPr>
              <a:t>3</a:t>
            </a:r>
            <a:r>
              <a:rPr dirty="0" baseline="-16203" sz="1800" spc="-7">
                <a:latin typeface="Times New Roman"/>
                <a:cs typeface="Times New Roman"/>
              </a:rPr>
              <a:t> </a:t>
            </a:r>
            <a:r>
              <a:rPr dirty="0" baseline="-16203" sz="1800" spc="-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</a:t>
            </a:r>
            <a:r>
              <a:rPr dirty="0" sz="1200" spc="-30">
                <a:latin typeface="Times New Roman"/>
                <a:cs typeface="Times New Roman"/>
              </a:rPr>
              <a:t> </a:t>
            </a:r>
            <a:r>
              <a:rPr dirty="0" baseline="27777" sz="1800" spc="-7">
                <a:latin typeface="Symbol"/>
                <a:cs typeface="Symbol"/>
              </a:rPr>
              <a:t></a:t>
            </a:r>
            <a:r>
              <a:rPr dirty="0" baseline="27777" sz="1800" spc="-89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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4334204" y="5955157"/>
            <a:ext cx="98806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baseline="-43981" sz="1800" spc="-7">
                <a:latin typeface="Times New Roman"/>
                <a:cs typeface="Times New Roman"/>
              </a:rPr>
              <a:t>3</a:t>
            </a:r>
            <a:r>
              <a:rPr dirty="0" baseline="-43981" sz="1800" spc="397">
                <a:latin typeface="Times New Roman"/>
                <a:cs typeface="Times New Roman"/>
              </a:rPr>
              <a:t> </a:t>
            </a:r>
            <a:r>
              <a:rPr dirty="0" baseline="-27777" sz="1800" spc="-7">
                <a:latin typeface="Symbol"/>
                <a:cs typeface="Symbol"/>
              </a:rPr>
              <a:t></a:t>
            </a:r>
            <a:r>
              <a:rPr dirty="0" baseline="-27777" sz="1800" spc="62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34.8376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860194" y="6125019"/>
            <a:ext cx="173418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074420" algn="l"/>
                <a:tab pos="1281430" algn="l"/>
                <a:tab pos="1662430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73260" y="6427213"/>
            <a:ext cx="5758815" cy="2555240"/>
          </a:xfrm>
          <a:prstGeom prst="rect">
            <a:avLst/>
          </a:prstGeom>
        </p:spPr>
        <p:txBody>
          <a:bodyPr wrap="square" lIns="0" tIns="42544" rIns="0" bIns="0" rtlCol="0" vert="horz">
            <a:spAutoFit/>
          </a:bodyPr>
          <a:lstStyle/>
          <a:p>
            <a:pPr marL="12700" marR="36195">
              <a:lnSpc>
                <a:spcPct val="105100"/>
              </a:lnSpc>
              <a:spcBef>
                <a:spcPts val="334"/>
              </a:spcBef>
            </a:pPr>
            <a:r>
              <a:rPr dirty="0" baseline="5050" sz="1650">
                <a:latin typeface="Calibri"/>
                <a:cs typeface="Calibri"/>
              </a:rPr>
              <a:t>Now,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7">
                <a:latin typeface="Calibri"/>
                <a:cs typeface="Calibri"/>
              </a:rPr>
              <a:t> know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maximum of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6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exist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(“proved”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 earlier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solution)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so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verify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maximum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 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check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volume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new</a:t>
            </a:r>
            <a:r>
              <a:rPr dirty="0" sz="1100" spc="-5">
                <a:latin typeface="Calibri"/>
                <a:cs typeface="Calibri"/>
              </a:rPr>
              <a:t> 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smaller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volume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</a:t>
            </a:r>
            <a:r>
              <a:rPr dirty="0" sz="1100">
                <a:latin typeface="Calibri"/>
                <a:cs typeface="Calibri"/>
              </a:rPr>
              <a:t>does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 marL="12700" marR="52069">
              <a:lnSpc>
                <a:spcPct val="101800"/>
              </a:lnSpc>
            </a:pPr>
            <a:r>
              <a:rPr dirty="0" sz="1100" spc="-5">
                <a:latin typeface="Calibri"/>
                <a:cs typeface="Calibri"/>
              </a:rPr>
              <a:t>If,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the </a:t>
            </a:r>
            <a:r>
              <a:rPr dirty="0" sz="1100">
                <a:latin typeface="Calibri"/>
                <a:cs typeface="Calibri"/>
              </a:rPr>
              <a:t>other </a:t>
            </a:r>
            <a:r>
              <a:rPr dirty="0" sz="1100" spc="-5">
                <a:latin typeface="Calibri"/>
                <a:cs typeface="Calibri"/>
              </a:rPr>
              <a:t>hand,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larger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problem.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 </a:t>
            </a:r>
            <a:r>
              <a:rPr dirty="0" sz="1100">
                <a:latin typeface="Calibri"/>
                <a:cs typeface="Calibri"/>
              </a:rPr>
              <a:t> have a </a:t>
            </a:r>
            <a:r>
              <a:rPr dirty="0" sz="1100" spc="-5">
                <a:latin typeface="Calibri"/>
                <a:cs typeface="Calibri"/>
              </a:rPr>
              <a:t>single solution and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that </a:t>
            </a:r>
            <a:r>
              <a:rPr dirty="0" sz="1100">
                <a:latin typeface="Calibri"/>
                <a:cs typeface="Calibri"/>
              </a:rPr>
              <a:t>a maximum exists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 method </a:t>
            </a:r>
            <a:r>
              <a:rPr dirty="0" sz="1100" spc="-5">
                <a:latin typeface="Calibri"/>
                <a:cs typeface="Calibri"/>
              </a:rPr>
              <a:t>should generate that </a:t>
            </a:r>
            <a:r>
              <a:rPr dirty="0" sz="1100">
                <a:latin typeface="Calibri"/>
                <a:cs typeface="Calibri"/>
              </a:rPr>
              <a:t> maximum.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made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mistake somewhere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 back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find it.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1499"/>
              </a:lnSpc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new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box.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thing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worry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Outside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constraints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size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freely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>
                <a:latin typeface="Calibri"/>
                <a:cs typeface="Calibri"/>
              </a:rPr>
              <a:t> values</a:t>
            </a:r>
            <a:r>
              <a:rPr dirty="0" sz="1100" spc="-5">
                <a:latin typeface="Calibri"/>
                <a:cs typeface="Calibri"/>
              </a:rPr>
              <a:t> and then</a:t>
            </a:r>
            <a:r>
              <a:rPr dirty="0" sz="1100">
                <a:latin typeface="Calibri"/>
                <a:cs typeface="Calibri"/>
              </a:rPr>
              <a:t> 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third </a:t>
            </a:r>
            <a:r>
              <a:rPr dirty="0" sz="1100">
                <a:latin typeface="Calibri"/>
                <a:cs typeface="Calibri"/>
              </a:rPr>
              <a:t> value.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914400" y="914399"/>
            <a:ext cx="5943600" cy="8072755"/>
          </a:xfrm>
          <a:custGeom>
            <a:avLst/>
            <a:gdLst/>
            <a:ahLst/>
            <a:cxnLst/>
            <a:rect l="l" t="t" r="r" b="b"/>
            <a:pathLst>
              <a:path w="5943600" h="8072755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8066519"/>
                </a:lnTo>
                <a:lnTo>
                  <a:pt x="6096" y="8066519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8066519"/>
                </a:lnTo>
                <a:lnTo>
                  <a:pt x="0" y="8072628"/>
                </a:lnTo>
                <a:lnTo>
                  <a:pt x="6096" y="8072628"/>
                </a:lnTo>
                <a:lnTo>
                  <a:pt x="5937504" y="8072628"/>
                </a:lnTo>
                <a:lnTo>
                  <a:pt x="5943600" y="8072628"/>
                </a:lnTo>
                <a:lnTo>
                  <a:pt x="5943600" y="8066532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85954" y="1040841"/>
            <a:ext cx="5803900" cy="42354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R="5080">
              <a:lnSpc>
                <a:spcPct val="114399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Let’s </a:t>
            </a:r>
            <a:r>
              <a:rPr dirty="0" sz="1100" spc="-5">
                <a:latin typeface="Calibri"/>
                <a:cs typeface="Calibri"/>
              </a:rPr>
              <a:t>choose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25">
                <a:latin typeface="Times New Roman"/>
                <a:cs typeface="Times New Roman"/>
              </a:rPr>
              <a:t> 1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 reason for these </a:t>
            </a:r>
            <a:r>
              <a:rPr dirty="0" sz="1100">
                <a:latin typeface="Calibri"/>
                <a:cs typeface="Calibri"/>
              </a:rPr>
              <a:t>values </a:t>
            </a:r>
            <a:r>
              <a:rPr dirty="0" sz="1100" spc="-5">
                <a:latin typeface="Calibri"/>
                <a:cs typeface="Calibri"/>
              </a:rPr>
              <a:t>other than </a:t>
            </a:r>
            <a:r>
              <a:rPr dirty="0" sz="1100">
                <a:latin typeface="Calibri"/>
                <a:cs typeface="Calibri"/>
              </a:rPr>
              <a:t>they </a:t>
            </a:r>
            <a:r>
              <a:rPr dirty="0" sz="1100" spc="-5">
                <a:latin typeface="Calibri"/>
                <a:cs typeface="Calibri"/>
              </a:rPr>
              <a:t>are “easy” to work with.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into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5345702" y="1834272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50164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2261360" y="1708163"/>
            <a:ext cx="2478405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029335" algn="l"/>
                <a:tab pos="1513205" algn="l"/>
                <a:tab pos="2313940" algn="l"/>
              </a:tabLst>
            </a:pPr>
            <a:r>
              <a:rPr dirty="0" sz="1200" spc="90">
                <a:latin typeface="Times New Roman"/>
                <a:cs typeface="Times New Roman"/>
              </a:rPr>
              <a:t>1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31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5098687" y="1581028"/>
            <a:ext cx="442595" cy="452120"/>
          </a:xfrm>
          <a:prstGeom prst="rect">
            <a:avLst/>
          </a:prstGeom>
        </p:spPr>
        <p:txBody>
          <a:bodyPr wrap="square" lIns="0" tIns="431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340"/>
              </a:spcBef>
            </a:pPr>
            <a:r>
              <a:rPr dirty="0" baseline="-34722" sz="1800" i="1">
                <a:latin typeface="Times New Roman"/>
                <a:cs typeface="Times New Roman"/>
              </a:rPr>
              <a:t>z</a:t>
            </a:r>
            <a:r>
              <a:rPr dirty="0" baseline="-34722" sz="1800" spc="-22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r>
              <a:rPr dirty="0" baseline="-34722" sz="1800" spc="-7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31</a:t>
            </a:r>
            <a:endParaRPr sz="1200">
              <a:latin typeface="Times New Roman"/>
              <a:cs typeface="Times New Roman"/>
            </a:endParaRPr>
          </a:p>
          <a:p>
            <a:pPr marL="286385">
              <a:lnSpc>
                <a:spcPct val="100000"/>
              </a:lnSpc>
              <a:spcBef>
                <a:spcPts val="240"/>
              </a:spcBef>
            </a:pP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86003" y="2172716"/>
            <a:ext cx="56997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volume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set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426018" y="2750947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4989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3812253" y="2750947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5" h="0">
                <a:moveTo>
                  <a:pt x="0" y="0"/>
                </a:moveTo>
                <a:lnTo>
                  <a:pt x="149894" y="0"/>
                </a:lnTo>
              </a:path>
            </a:pathLst>
          </a:custGeom>
          <a:ln w="747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2724110" y="2624956"/>
            <a:ext cx="23234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</a:pPr>
            <a:r>
              <a:rPr dirty="0" sz="1150" spc="25" i="1">
                <a:latin typeface="Times New Roman"/>
                <a:cs typeface="Times New Roman"/>
              </a:rPr>
              <a:t>V</a:t>
            </a:r>
            <a:r>
              <a:rPr dirty="0" sz="1150" spc="25" i="1">
                <a:latin typeface="Times New Roman"/>
                <a:cs typeface="Times New Roman"/>
              </a:rPr>
              <a:t> </a:t>
            </a:r>
            <a:r>
              <a:rPr dirty="0" sz="1150" spc="-1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7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31400" sz="1725" spc="67">
                <a:latin typeface="Symbol"/>
                <a:cs typeface="Symbol"/>
              </a:rPr>
              <a:t></a:t>
            </a:r>
            <a:r>
              <a:rPr dirty="0" sz="1150" spc="-95">
                <a:latin typeface="Times New Roman"/>
                <a:cs typeface="Times New Roman"/>
              </a:rPr>
              <a:t>1</a:t>
            </a:r>
            <a:r>
              <a:rPr dirty="0" sz="1150" spc="25">
                <a:latin typeface="Times New Roman"/>
                <a:cs typeface="Times New Roman"/>
              </a:rPr>
              <a:t>,</a:t>
            </a:r>
            <a:r>
              <a:rPr dirty="0" sz="1150" spc="-95">
                <a:latin typeface="Times New Roman"/>
                <a:cs typeface="Times New Roman"/>
              </a:rPr>
              <a:t>1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baseline="36231" sz="1725" spc="30">
                <a:latin typeface="Times New Roman"/>
                <a:cs typeface="Times New Roman"/>
              </a:rPr>
              <a:t>31</a:t>
            </a:r>
            <a:r>
              <a:rPr dirty="0" baseline="36231" sz="1725" spc="-254">
                <a:latin typeface="Times New Roman"/>
                <a:cs typeface="Times New Roman"/>
              </a:rPr>
              <a:t> </a:t>
            </a:r>
            <a:r>
              <a:rPr dirty="0" baseline="31400" sz="1725" spc="22">
                <a:latin typeface="Symbol"/>
                <a:cs typeface="Symbol"/>
              </a:rPr>
              <a:t></a:t>
            </a:r>
            <a:r>
              <a:rPr dirty="0" baseline="31400" sz="1725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baseline="36231" sz="1725" spc="30">
                <a:latin typeface="Times New Roman"/>
                <a:cs typeface="Times New Roman"/>
              </a:rPr>
              <a:t>31</a:t>
            </a:r>
            <a:r>
              <a:rPr dirty="0" baseline="36231" sz="1725" spc="-44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15.5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34.8376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114313" y="2665473"/>
            <a:ext cx="580390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  <a:tabLst>
                <a:tab pos="350520" algn="l"/>
              </a:tabLst>
            </a:pPr>
            <a:r>
              <a:rPr dirty="0" sz="1150" spc="15">
                <a:latin typeface="Symbol"/>
                <a:cs typeface="Symbol"/>
              </a:rPr>
              <a:t></a:t>
            </a:r>
            <a:r>
              <a:rPr dirty="0" sz="1150" spc="15">
                <a:latin typeface="Times New Roman"/>
                <a:cs typeface="Times New Roman"/>
              </a:rPr>
              <a:t>	</a:t>
            </a:r>
            <a:r>
              <a:rPr dirty="0" baseline="-28985" sz="1725" spc="30">
                <a:latin typeface="Times New Roman"/>
                <a:cs typeface="Times New Roman"/>
              </a:rPr>
              <a:t>2</a:t>
            </a:r>
            <a:r>
              <a:rPr dirty="0" baseline="-28985" sz="1725" spc="15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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139713" y="2760276"/>
            <a:ext cx="7175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40"/>
              </a:spcBef>
            </a:pPr>
            <a:r>
              <a:rPr dirty="0" sz="1150" spc="15">
                <a:latin typeface="Symbol"/>
                <a:cs typeface="Symbol"/>
              </a:rPr>
              <a:t>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572719" y="2742969"/>
            <a:ext cx="393065" cy="20701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40"/>
              </a:spcBef>
              <a:tabLst>
                <a:tab pos="278130" algn="l"/>
              </a:tabLst>
            </a:pPr>
            <a:r>
              <a:rPr dirty="0" baseline="-7246" sz="1725" spc="22">
                <a:latin typeface="Symbol"/>
                <a:cs typeface="Symbol"/>
              </a:rPr>
              <a:t></a:t>
            </a:r>
            <a:r>
              <a:rPr dirty="0" baseline="-7246" sz="1725" spc="22">
                <a:latin typeface="Times New Roman"/>
                <a:cs typeface="Times New Roman"/>
              </a:rPr>
              <a:t>	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914400" y="914399"/>
            <a:ext cx="5943600" cy="2766060"/>
          </a:xfrm>
          <a:custGeom>
            <a:avLst/>
            <a:gdLst/>
            <a:ahLst/>
            <a:cxnLst/>
            <a:rect l="l" t="t" r="r" b="b"/>
            <a:pathLst>
              <a:path w="5943600" h="276606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2759964"/>
                </a:lnTo>
                <a:lnTo>
                  <a:pt x="6096" y="2759964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2759964"/>
                </a:lnTo>
                <a:lnTo>
                  <a:pt x="0" y="2766060"/>
                </a:lnTo>
                <a:lnTo>
                  <a:pt x="6096" y="2766060"/>
                </a:lnTo>
                <a:lnTo>
                  <a:pt x="5937504" y="2766060"/>
                </a:lnTo>
                <a:lnTo>
                  <a:pt x="5943600" y="2766060"/>
                </a:lnTo>
                <a:lnTo>
                  <a:pt x="5943600" y="2759964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6052522" y="5757520"/>
            <a:ext cx="320675" cy="164465"/>
            <a:chOff x="6052522" y="5757520"/>
            <a:chExt cx="320675" cy="164465"/>
          </a:xfrm>
        </p:grpSpPr>
        <p:sp>
          <p:nvSpPr>
            <p:cNvPr id="15" name="object 15"/>
            <p:cNvSpPr/>
            <p:nvPr/>
          </p:nvSpPr>
          <p:spPr>
            <a:xfrm>
              <a:off x="6053723" y="5861102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731"/>
                  </a:moveTo>
                  <a:lnTo>
                    <a:pt x="1561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6069335" y="5861103"/>
              <a:ext cx="37465" cy="60960"/>
            </a:xfrm>
            <a:custGeom>
              <a:avLst/>
              <a:gdLst/>
              <a:ahLst/>
              <a:cxnLst/>
              <a:rect l="l" t="t" r="r" b="b"/>
              <a:pathLst>
                <a:path w="37464" h="60960">
                  <a:moveTo>
                    <a:pt x="0" y="0"/>
                  </a:moveTo>
                  <a:lnTo>
                    <a:pt x="37227" y="60721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6106562" y="5761091"/>
              <a:ext cx="41275" cy="161290"/>
            </a:xfrm>
            <a:custGeom>
              <a:avLst/>
              <a:gdLst/>
              <a:ahLst/>
              <a:cxnLst/>
              <a:rect l="l" t="t" r="r" b="b"/>
              <a:pathLst>
                <a:path w="41275" h="161289">
                  <a:moveTo>
                    <a:pt x="0" y="160733"/>
                  </a:moveTo>
                  <a:lnTo>
                    <a:pt x="408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6147392" y="5761091"/>
              <a:ext cx="225425" cy="0"/>
            </a:xfrm>
            <a:custGeom>
              <a:avLst/>
              <a:gdLst/>
              <a:ahLst/>
              <a:cxnLst/>
              <a:rect l="l" t="t" r="r" b="b"/>
              <a:pathLst>
                <a:path w="225425" h="0">
                  <a:moveTo>
                    <a:pt x="0" y="0"/>
                  </a:moveTo>
                  <a:lnTo>
                    <a:pt x="22536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052522" y="5757520"/>
              <a:ext cx="320675" cy="164465"/>
            </a:xfrm>
            <a:custGeom>
              <a:avLst/>
              <a:gdLst/>
              <a:ahLst/>
              <a:cxnLst/>
              <a:rect l="l" t="t" r="r" b="b"/>
              <a:pathLst>
                <a:path w="320675" h="164464">
                  <a:moveTo>
                    <a:pt x="58042" y="164305"/>
                  </a:moveTo>
                  <a:lnTo>
                    <a:pt x="50437" y="164305"/>
                  </a:lnTo>
                  <a:lnTo>
                    <a:pt x="12809" y="108345"/>
                  </a:lnTo>
                  <a:lnTo>
                    <a:pt x="2402" y="114696"/>
                  </a:lnTo>
                  <a:lnTo>
                    <a:pt x="0" y="110331"/>
                  </a:lnTo>
                  <a:lnTo>
                    <a:pt x="21215" y="98820"/>
                  </a:lnTo>
                  <a:lnTo>
                    <a:pt x="54440" y="148430"/>
                  </a:lnTo>
                  <a:lnTo>
                    <a:pt x="92067" y="0"/>
                  </a:lnTo>
                  <a:lnTo>
                    <a:pt x="320236" y="0"/>
                  </a:lnTo>
                  <a:lnTo>
                    <a:pt x="320236" y="7540"/>
                  </a:lnTo>
                  <a:lnTo>
                    <a:pt x="97671" y="7540"/>
                  </a:lnTo>
                  <a:lnTo>
                    <a:pt x="58042" y="1643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2927152" y="5985682"/>
            <a:ext cx="317500" cy="161925"/>
            <a:chOff x="2927152" y="5985682"/>
            <a:chExt cx="317500" cy="161925"/>
          </a:xfrm>
        </p:grpSpPr>
        <p:sp>
          <p:nvSpPr>
            <p:cNvPr id="21" name="object 21"/>
            <p:cNvSpPr/>
            <p:nvPr/>
          </p:nvSpPr>
          <p:spPr>
            <a:xfrm>
              <a:off x="2928342" y="6087627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593"/>
                  </a:moveTo>
                  <a:lnTo>
                    <a:pt x="154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43798" y="6087628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0" y="0"/>
                  </a:moveTo>
                  <a:lnTo>
                    <a:pt x="36855" y="5976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2980653" y="5989196"/>
              <a:ext cx="40640" cy="158750"/>
            </a:xfrm>
            <a:custGeom>
              <a:avLst/>
              <a:gdLst/>
              <a:ahLst/>
              <a:cxnLst/>
              <a:rect l="l" t="t" r="r" b="b"/>
              <a:pathLst>
                <a:path w="40639" h="158750">
                  <a:moveTo>
                    <a:pt x="0" y="158196"/>
                  </a:moveTo>
                  <a:lnTo>
                    <a:pt x="4042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3021075" y="5989197"/>
              <a:ext cx="223520" cy="0"/>
            </a:xfrm>
            <a:custGeom>
              <a:avLst/>
              <a:gdLst/>
              <a:ahLst/>
              <a:cxnLst/>
              <a:rect l="l" t="t" r="r" b="b"/>
              <a:pathLst>
                <a:path w="223519" h="0">
                  <a:moveTo>
                    <a:pt x="0" y="0"/>
                  </a:moveTo>
                  <a:lnTo>
                    <a:pt x="2231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927152" y="5985682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57463" y="161711"/>
                  </a:moveTo>
                  <a:lnTo>
                    <a:pt x="49933" y="161711"/>
                  </a:lnTo>
                  <a:lnTo>
                    <a:pt x="12681" y="106635"/>
                  </a:lnTo>
                  <a:lnTo>
                    <a:pt x="2378" y="112885"/>
                  </a:lnTo>
                  <a:lnTo>
                    <a:pt x="0" y="108588"/>
                  </a:lnTo>
                  <a:lnTo>
                    <a:pt x="21003" y="97261"/>
                  </a:lnTo>
                  <a:lnTo>
                    <a:pt x="53896" y="146086"/>
                  </a:lnTo>
                  <a:lnTo>
                    <a:pt x="91148" y="0"/>
                  </a:lnTo>
                  <a:lnTo>
                    <a:pt x="317037" y="0"/>
                  </a:lnTo>
                  <a:lnTo>
                    <a:pt x="317037" y="7420"/>
                  </a:lnTo>
                  <a:lnTo>
                    <a:pt x="96696" y="7420"/>
                  </a:lnTo>
                  <a:lnTo>
                    <a:pt x="57463" y="16171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3774434" y="5985686"/>
            <a:ext cx="317500" cy="161925"/>
            <a:chOff x="3774434" y="5985686"/>
            <a:chExt cx="317500" cy="161925"/>
          </a:xfrm>
        </p:grpSpPr>
        <p:sp>
          <p:nvSpPr>
            <p:cNvPr id="27" name="object 27"/>
            <p:cNvSpPr/>
            <p:nvPr/>
          </p:nvSpPr>
          <p:spPr>
            <a:xfrm>
              <a:off x="3775624" y="6087631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593"/>
                  </a:moveTo>
                  <a:lnTo>
                    <a:pt x="1545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791079" y="6087632"/>
              <a:ext cx="37465" cy="60325"/>
            </a:xfrm>
            <a:custGeom>
              <a:avLst/>
              <a:gdLst/>
              <a:ahLst/>
              <a:cxnLst/>
              <a:rect l="l" t="t" r="r" b="b"/>
              <a:pathLst>
                <a:path w="37464" h="60325">
                  <a:moveTo>
                    <a:pt x="0" y="0"/>
                  </a:moveTo>
                  <a:lnTo>
                    <a:pt x="36855" y="59762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827934" y="5989200"/>
              <a:ext cx="40640" cy="158750"/>
            </a:xfrm>
            <a:custGeom>
              <a:avLst/>
              <a:gdLst/>
              <a:ahLst/>
              <a:cxnLst/>
              <a:rect l="l" t="t" r="r" b="b"/>
              <a:pathLst>
                <a:path w="40639" h="158750">
                  <a:moveTo>
                    <a:pt x="0" y="158196"/>
                  </a:moveTo>
                  <a:lnTo>
                    <a:pt x="4042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868356" y="5989200"/>
              <a:ext cx="223520" cy="0"/>
            </a:xfrm>
            <a:custGeom>
              <a:avLst/>
              <a:gdLst/>
              <a:ahLst/>
              <a:cxnLst/>
              <a:rect l="l" t="t" r="r" b="b"/>
              <a:pathLst>
                <a:path w="223520" h="0">
                  <a:moveTo>
                    <a:pt x="0" y="0"/>
                  </a:moveTo>
                  <a:lnTo>
                    <a:pt x="22311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774434" y="5985686"/>
              <a:ext cx="317500" cy="161925"/>
            </a:xfrm>
            <a:custGeom>
              <a:avLst/>
              <a:gdLst/>
              <a:ahLst/>
              <a:cxnLst/>
              <a:rect l="l" t="t" r="r" b="b"/>
              <a:pathLst>
                <a:path w="317500" h="161925">
                  <a:moveTo>
                    <a:pt x="57463" y="161711"/>
                  </a:moveTo>
                  <a:lnTo>
                    <a:pt x="49933" y="161711"/>
                  </a:lnTo>
                  <a:lnTo>
                    <a:pt x="12681" y="106635"/>
                  </a:lnTo>
                  <a:lnTo>
                    <a:pt x="2376" y="112885"/>
                  </a:lnTo>
                  <a:lnTo>
                    <a:pt x="0" y="108588"/>
                  </a:lnTo>
                  <a:lnTo>
                    <a:pt x="21003" y="97261"/>
                  </a:lnTo>
                  <a:lnTo>
                    <a:pt x="53896" y="146086"/>
                  </a:lnTo>
                  <a:lnTo>
                    <a:pt x="91147" y="0"/>
                  </a:lnTo>
                  <a:lnTo>
                    <a:pt x="317037" y="0"/>
                  </a:lnTo>
                  <a:lnTo>
                    <a:pt x="317037" y="7420"/>
                  </a:lnTo>
                  <a:lnTo>
                    <a:pt x="96696" y="7420"/>
                  </a:lnTo>
                  <a:lnTo>
                    <a:pt x="57463" y="161711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/>
          <p:nvPr/>
        </p:nvSpPr>
        <p:spPr>
          <a:xfrm>
            <a:off x="3000841" y="8299208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09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3" name="object 33"/>
          <p:cNvSpPr/>
          <p:nvPr/>
        </p:nvSpPr>
        <p:spPr>
          <a:xfrm>
            <a:off x="4501547" y="8299208"/>
            <a:ext cx="186690" cy="0"/>
          </a:xfrm>
          <a:custGeom>
            <a:avLst/>
            <a:gdLst/>
            <a:ahLst/>
            <a:cxnLst/>
            <a:rect l="l" t="t" r="r" b="b"/>
            <a:pathLst>
              <a:path w="186689" h="0">
                <a:moveTo>
                  <a:pt x="0" y="0"/>
                </a:moveTo>
                <a:lnTo>
                  <a:pt x="18609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 txBox="1"/>
          <p:nvPr/>
        </p:nvSpPr>
        <p:spPr>
          <a:xfrm>
            <a:off x="876202" y="3113036"/>
            <a:ext cx="5967730" cy="5718175"/>
          </a:xfrm>
          <a:prstGeom prst="rect">
            <a:avLst/>
          </a:prstGeom>
        </p:spPr>
        <p:txBody>
          <a:bodyPr wrap="square" lIns="0" tIns="10795" rIns="0" bIns="0" rtlCol="0" vert="horz">
            <a:spAutoFit/>
          </a:bodyPr>
          <a:lstStyle/>
          <a:p>
            <a:pPr marL="109220" marR="262255">
              <a:lnSpc>
                <a:spcPct val="101299"/>
              </a:lnSpc>
              <a:spcBef>
                <a:spcPts val="8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new</a:t>
            </a:r>
            <a:r>
              <a:rPr dirty="0" sz="1100" spc="-5">
                <a:latin typeface="Calibri"/>
                <a:cs typeface="Calibri"/>
              </a:rPr>
              <a:t> dimensions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smaller volume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-5">
                <a:latin typeface="Calibri"/>
                <a:cs typeface="Calibri"/>
              </a:rPr>
              <a:t> volume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box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10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3.266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00">
              <a:latin typeface="Times New Roman"/>
              <a:cs typeface="Times New Roman"/>
            </a:endParaRPr>
          </a:p>
          <a:p>
            <a:pPr marL="38100" marR="33655">
              <a:lnSpc>
                <a:spcPct val="97300"/>
              </a:lnSpc>
            </a:pPr>
            <a:r>
              <a:rPr dirty="0" sz="1100">
                <a:latin typeface="Calibri"/>
                <a:cs typeface="Calibri"/>
              </a:rPr>
              <a:t>Notice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never actually found </a:t>
            </a:r>
            <a:r>
              <a:rPr dirty="0" sz="1100">
                <a:latin typeface="Calibri"/>
                <a:cs typeface="Calibri"/>
              </a:rPr>
              <a:t>values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10">
                <a:latin typeface="Symbol"/>
                <a:cs typeface="Symbol"/>
              </a:rPr>
              <a:t></a:t>
            </a:r>
            <a:r>
              <a:rPr dirty="0" sz="1250" spc="-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above example.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is fairly standard for these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kinds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2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maximum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often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bother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it.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occasion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help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those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cases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finding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109220">
              <a:lnSpc>
                <a:spcPct val="100000"/>
              </a:lnSpc>
            </a:pPr>
            <a:r>
              <a:rPr dirty="0" baseline="4629" sz="1800" b="1" i="1">
                <a:latin typeface="Times New Roman"/>
                <a:cs typeface="Times New Roman"/>
              </a:rPr>
              <a:t>Example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2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585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89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5</a:t>
            </a:r>
            <a:r>
              <a:rPr dirty="0" baseline="4629" sz="1800" spc="3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67">
                <a:latin typeface="Times New Roman"/>
                <a:cs typeface="Times New Roman"/>
              </a:rPr>
              <a:t>3</a:t>
            </a:r>
            <a:r>
              <a:rPr dirty="0" baseline="4629" sz="1800" spc="67" i="1">
                <a:latin typeface="Times New Roman"/>
                <a:cs typeface="Times New Roman"/>
              </a:rPr>
              <a:t>y</a:t>
            </a:r>
            <a:r>
              <a:rPr dirty="0" baseline="4629" sz="1800" spc="277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endParaRPr baseline="5050" sz="1650">
              <a:latin typeface="Calibri"/>
              <a:cs typeface="Calibri"/>
            </a:endParaRPr>
          </a:p>
          <a:p>
            <a:pPr marL="140335">
              <a:lnSpc>
                <a:spcPct val="100000"/>
              </a:lnSpc>
              <a:spcBef>
                <a:spcPts val="400"/>
              </a:spcBef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136</a:t>
            </a:r>
            <a:r>
              <a:rPr dirty="0" sz="1200" spc="-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250">
              <a:latin typeface="Calibri"/>
              <a:cs typeface="Calibri"/>
            </a:endParaRPr>
          </a:p>
          <a:p>
            <a:pPr marL="109855">
              <a:lnSpc>
                <a:spcPct val="100000"/>
              </a:lnSpc>
              <a:spcBef>
                <a:spcPts val="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09855">
              <a:lnSpc>
                <a:spcPct val="1000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little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easier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endParaRPr sz="1100">
              <a:latin typeface="Calibri"/>
              <a:cs typeface="Calibri"/>
            </a:endParaRPr>
          </a:p>
          <a:p>
            <a:pPr marL="109855">
              <a:lnSpc>
                <a:spcPct val="100000"/>
              </a:lnSpc>
              <a:spcBef>
                <a:spcPts val="290"/>
              </a:spcBef>
              <a:tabLst>
                <a:tab pos="5260975" algn="l"/>
              </a:tabLst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it’s </a:t>
            </a:r>
            <a:r>
              <a:rPr dirty="0" sz="1100" spc="-5">
                <a:latin typeface="Calibri"/>
                <a:cs typeface="Calibri"/>
              </a:rPr>
              <a:t>clear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disk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	</a:t>
            </a:r>
            <a:r>
              <a:rPr dirty="0" sz="1200" spc="5">
                <a:latin typeface="Times New Roman"/>
                <a:cs typeface="Times New Roman"/>
              </a:rPr>
              <a:t>136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endParaRPr sz="1100">
              <a:latin typeface="Calibri"/>
              <a:cs typeface="Calibri"/>
            </a:endParaRPr>
          </a:p>
          <a:p>
            <a:pPr marL="109220" marR="263525">
              <a:lnSpc>
                <a:spcPct val="114500"/>
              </a:lnSpc>
              <a:spcBef>
                <a:spcPts val="190"/>
              </a:spcBef>
            </a:pP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closed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 region,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1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136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6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136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hence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Extreme</a:t>
            </a:r>
            <a:r>
              <a:rPr dirty="0" sz="1100" spc="1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Value</a:t>
            </a:r>
            <a:r>
              <a:rPr dirty="0" sz="1100" spc="-1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Theorem </a:t>
            </a:r>
            <a:r>
              <a:rPr dirty="0" sz="1100" spc="-235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maximum</a:t>
            </a:r>
            <a:r>
              <a:rPr dirty="0" sz="1100" spc="-5">
                <a:latin typeface="Calibri"/>
                <a:cs typeface="Calibri"/>
              </a:rPr>
              <a:t>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09220">
              <a:lnSpc>
                <a:spcPts val="1290"/>
              </a:lnSpc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 algn="ctr" marL="82550">
              <a:lnSpc>
                <a:spcPts val="1470"/>
              </a:lnSpc>
            </a:pPr>
            <a:r>
              <a:rPr dirty="0" sz="1200" spc="-5">
                <a:latin typeface="Times New Roman"/>
                <a:cs typeface="Times New Roman"/>
              </a:rPr>
              <a:t>5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50" spc="90">
                <a:latin typeface="Symbol"/>
                <a:cs typeface="Symbol"/>
              </a:rPr>
              <a:t>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endParaRPr sz="1200">
              <a:latin typeface="Times New Roman"/>
              <a:cs typeface="Times New Roman"/>
            </a:endParaRPr>
          </a:p>
          <a:p>
            <a:pPr algn="ctr" marL="9525">
              <a:lnSpc>
                <a:spcPct val="100000"/>
              </a:lnSpc>
              <a:spcBef>
                <a:spcPts val="300"/>
              </a:spcBef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-1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algn="ctr" marR="290195">
              <a:lnSpc>
                <a:spcPct val="100000"/>
              </a:lnSpc>
              <a:spcBef>
                <a:spcPts val="500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136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00">
              <a:latin typeface="Times New Roman"/>
              <a:cs typeface="Times New Roman"/>
            </a:endParaRPr>
          </a:p>
          <a:p>
            <a:pPr marL="109220" marR="55880">
              <a:lnSpc>
                <a:spcPct val="96900"/>
              </a:lnSpc>
            </a:pPr>
            <a:r>
              <a:rPr dirty="0" sz="1100">
                <a:latin typeface="Calibri"/>
                <a:cs typeface="Calibri"/>
              </a:rPr>
              <a:t>Notice </a:t>
            </a:r>
            <a:r>
              <a:rPr dirty="0" sz="1100" spc="-5">
                <a:latin typeface="Calibri"/>
                <a:cs typeface="Calibri"/>
              </a:rPr>
              <a:t>that, as </a:t>
            </a:r>
            <a:r>
              <a:rPr dirty="0" sz="1100">
                <a:latin typeface="Calibri"/>
                <a:cs typeface="Calibri"/>
              </a:rPr>
              <a:t>with the </a:t>
            </a:r>
            <a:r>
              <a:rPr dirty="0" sz="1100" spc="-5">
                <a:latin typeface="Calibri"/>
                <a:cs typeface="Calibri"/>
              </a:rPr>
              <a:t>last example, we can’t 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0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since that would </a:t>
            </a:r>
            <a:r>
              <a:rPr dirty="0" sz="1100">
                <a:latin typeface="Calibri"/>
                <a:cs typeface="Calibri"/>
              </a:rPr>
              <a:t>not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two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So, since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r>
              <a:rPr dirty="0" sz="1250" spc="-2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</a:t>
            </a:r>
            <a:r>
              <a:rPr dirty="0" sz="1200" spc="5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solve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two equations </a:t>
            </a: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respectively.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gives,</a:t>
            </a:r>
            <a:endParaRPr sz="1100">
              <a:latin typeface="Calibri"/>
              <a:cs typeface="Calibri"/>
            </a:endParaRPr>
          </a:p>
          <a:p>
            <a:pPr algn="ctr" marR="302895">
              <a:lnSpc>
                <a:spcPts val="1160"/>
              </a:lnSpc>
              <a:spcBef>
                <a:spcPts val="770"/>
              </a:spcBef>
              <a:tabLst>
                <a:tab pos="1393190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434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5	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29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3</a:t>
            </a:r>
            <a:endParaRPr baseline="34722" sz="1800">
              <a:latin typeface="Times New Roman"/>
              <a:cs typeface="Times New Roman"/>
            </a:endParaRPr>
          </a:p>
          <a:p>
            <a:pPr algn="ctr" marR="30480">
              <a:lnSpc>
                <a:spcPts val="1220"/>
              </a:lnSpc>
              <a:tabLst>
                <a:tab pos="1500505" algn="l"/>
              </a:tabLst>
            </a:pP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50" spc="-15">
                <a:latin typeface="Symbol"/>
                <a:cs typeface="Symbol"/>
              </a:rPr>
              <a:t></a:t>
            </a:r>
            <a:r>
              <a:rPr dirty="0" sz="1250" spc="-15">
                <a:latin typeface="Times New Roman"/>
                <a:cs typeface="Times New Roman"/>
              </a:rPr>
              <a:t>	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50" spc="-1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marL="109220">
              <a:lnSpc>
                <a:spcPct val="100000"/>
              </a:lnSpc>
              <a:spcBef>
                <a:spcPts val="1290"/>
              </a:spcBef>
            </a:pP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these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914400" y="4725923"/>
            <a:ext cx="5943600" cy="4109085"/>
          </a:xfrm>
          <a:custGeom>
            <a:avLst/>
            <a:gdLst/>
            <a:ahLst/>
            <a:cxnLst/>
            <a:rect l="l" t="t" r="r" b="b"/>
            <a:pathLst>
              <a:path w="5943600" h="4109084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102608"/>
                </a:lnTo>
                <a:lnTo>
                  <a:pt x="6096" y="4102608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102608"/>
                </a:lnTo>
                <a:lnTo>
                  <a:pt x="0" y="4108704"/>
                </a:lnTo>
                <a:lnTo>
                  <a:pt x="6096" y="4108704"/>
                </a:lnTo>
                <a:lnTo>
                  <a:pt x="5937504" y="4108704"/>
                </a:lnTo>
                <a:lnTo>
                  <a:pt x="5943600" y="4108704"/>
                </a:lnTo>
                <a:lnTo>
                  <a:pt x="5943600" y="4102608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013201" y="1122745"/>
            <a:ext cx="250825" cy="0"/>
          </a:xfrm>
          <a:custGeom>
            <a:avLst/>
            <a:gdLst/>
            <a:ahLst/>
            <a:cxnLst/>
            <a:rect l="l" t="t" r="r" b="b"/>
            <a:pathLst>
              <a:path w="250825" h="0">
                <a:moveTo>
                  <a:pt x="0" y="0"/>
                </a:moveTo>
                <a:lnTo>
                  <a:pt x="25042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408886" y="1122745"/>
            <a:ext cx="250825" cy="0"/>
          </a:xfrm>
          <a:custGeom>
            <a:avLst/>
            <a:gdLst/>
            <a:ahLst/>
            <a:cxnLst/>
            <a:rect l="l" t="t" r="r" b="b"/>
            <a:pathLst>
              <a:path w="250825" h="0">
                <a:moveTo>
                  <a:pt x="0" y="0"/>
                </a:moveTo>
                <a:lnTo>
                  <a:pt x="25042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3821239" y="1122745"/>
            <a:ext cx="250825" cy="0"/>
          </a:xfrm>
          <a:custGeom>
            <a:avLst/>
            <a:gdLst/>
            <a:ahLst/>
            <a:cxnLst/>
            <a:rect l="l" t="t" r="r" b="b"/>
            <a:pathLst>
              <a:path w="250825" h="0">
                <a:moveTo>
                  <a:pt x="0" y="0"/>
                </a:moveTo>
                <a:lnTo>
                  <a:pt x="250428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 txBox="1"/>
          <p:nvPr/>
        </p:nvSpPr>
        <p:spPr>
          <a:xfrm>
            <a:off x="2997328" y="1106443"/>
            <a:ext cx="109093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  <a:tabLst>
                <a:tab pos="420370" algn="l"/>
                <a:tab pos="833119" algn="l"/>
              </a:tabLst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9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9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	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9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3040189" y="901736"/>
            <a:ext cx="101346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  <a:tabLst>
                <a:tab pos="659130" algn="l"/>
              </a:tabLst>
            </a:pPr>
            <a:r>
              <a:rPr dirty="0" sz="1150" spc="25">
                <a:latin typeface="Times New Roman"/>
                <a:cs typeface="Times New Roman"/>
              </a:rPr>
              <a:t>25</a:t>
            </a:r>
            <a:r>
              <a:rPr dirty="0" sz="1150" spc="310">
                <a:latin typeface="Times New Roman"/>
                <a:cs typeface="Times New Roman"/>
              </a:rPr>
              <a:t> </a:t>
            </a:r>
            <a:r>
              <a:rPr dirty="0" baseline="-36231" sz="1725" spc="37">
                <a:latin typeface="Symbol"/>
                <a:cs typeface="Symbol"/>
              </a:rPr>
              <a:t></a:t>
            </a:r>
            <a:r>
              <a:rPr dirty="0" baseline="-36231" sz="1725" spc="37">
                <a:latin typeface="Times New Roman"/>
                <a:cs typeface="Times New Roman"/>
              </a:rPr>
              <a:t> </a:t>
            </a:r>
            <a:r>
              <a:rPr dirty="0" baseline="-36231" sz="1725" spc="4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	</a:t>
            </a:r>
            <a:r>
              <a:rPr dirty="0" baseline="-36231" sz="1725" spc="37">
                <a:latin typeface="Symbol"/>
                <a:cs typeface="Symbol"/>
              </a:rPr>
              <a:t></a:t>
            </a:r>
            <a:r>
              <a:rPr dirty="0" baseline="-36231" sz="1725" spc="4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17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112193" y="996852"/>
            <a:ext cx="34417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136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86027" y="1448152"/>
            <a:ext cx="1407795" cy="2222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for</a:t>
            </a:r>
            <a:r>
              <a:rPr dirty="0" sz="1100" spc="150">
                <a:latin typeface="Calibri"/>
                <a:cs typeface="Calibri"/>
              </a:rPr>
              <a:t> </a:t>
            </a:r>
            <a:r>
              <a:rPr dirty="0" sz="1250" spc="-10">
                <a:latin typeface="Symbol"/>
                <a:cs typeface="Symbol"/>
              </a:rPr>
              <a:t></a:t>
            </a:r>
            <a:r>
              <a:rPr dirty="0" sz="1250" spc="-4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056461" y="1864752"/>
            <a:ext cx="150495" cy="0"/>
          </a:xfrm>
          <a:custGeom>
            <a:avLst/>
            <a:gdLst/>
            <a:ahLst/>
            <a:cxnLst/>
            <a:rect l="l" t="t" r="r" b="b"/>
            <a:pathLst>
              <a:path w="150494" h="0">
                <a:moveTo>
                  <a:pt x="0" y="0"/>
                </a:moveTo>
                <a:lnTo>
                  <a:pt x="150018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613401" y="1864752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7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3049318" y="1856774"/>
            <a:ext cx="1663064" cy="2070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1573530" algn="l"/>
              </a:tabLst>
            </a:pPr>
            <a:r>
              <a:rPr dirty="0" sz="1200">
                <a:latin typeface="Times New Roman"/>
                <a:cs typeface="Times New Roman"/>
              </a:rPr>
              <a:t>16	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703640" y="1730364"/>
            <a:ext cx="115062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  <a:tabLst>
                <a:tab pos="961390" algn="l"/>
              </a:tabLst>
            </a:pP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-195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28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	</a:t>
            </a: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230815" y="1730364"/>
            <a:ext cx="504190" cy="21717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1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5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</a:t>
            </a:r>
            <a:r>
              <a:rPr dirty="0" sz="1200" spc="-65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1</a:t>
            </a:r>
            <a:endParaRPr baseline="34722" sz="1800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86027" y="2190414"/>
            <a:ext cx="5542915" cy="22225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250" spc="-15">
                <a:latin typeface="Symbol"/>
                <a:cs typeface="Symbol"/>
              </a:rPr>
              <a:t></a:t>
            </a:r>
            <a:r>
              <a:rPr dirty="0" sz="1250" spc="2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can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potential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and/or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1472215" y="2777555"/>
            <a:ext cx="90805" cy="0"/>
          </a:xfrm>
          <a:custGeom>
            <a:avLst/>
            <a:gdLst/>
            <a:ahLst/>
            <a:cxnLst/>
            <a:rect l="l" t="t" r="r" b="b"/>
            <a:pathLst>
              <a:path w="90805" h="0">
                <a:moveTo>
                  <a:pt x="0" y="0"/>
                </a:moveTo>
                <a:lnTo>
                  <a:pt x="9048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1479359" y="2556547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481740" y="2769571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5930" y="2643340"/>
            <a:ext cx="106934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636905" algn="l"/>
              </a:tabLst>
            </a:pP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75">
                <a:latin typeface="Calibri"/>
                <a:cs typeface="Calibri"/>
              </a:rPr>
              <a:t> </a:t>
            </a:r>
            <a:r>
              <a:rPr dirty="0" sz="1250" spc="-30">
                <a:latin typeface="Symbol"/>
                <a:cs typeface="Symbol"/>
              </a:rPr>
              <a:t></a:t>
            </a:r>
            <a:r>
              <a:rPr dirty="0" sz="1250" spc="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661128" y="2941010"/>
            <a:ext cx="473075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10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511142" y="2941010"/>
            <a:ext cx="313055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1607192" y="3367470"/>
            <a:ext cx="90170" cy="0"/>
          </a:xfrm>
          <a:custGeom>
            <a:avLst/>
            <a:gdLst/>
            <a:ahLst/>
            <a:cxnLst/>
            <a:rect l="l" t="t" r="r" b="b"/>
            <a:pathLst>
              <a:path w="90169" h="0">
                <a:moveTo>
                  <a:pt x="0" y="0"/>
                </a:moveTo>
                <a:lnTo>
                  <a:pt x="89757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1614279" y="3146460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616641" y="3359484"/>
            <a:ext cx="8890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35"/>
              </a:spcBef>
            </a:pPr>
            <a:r>
              <a:rPr dirty="0" sz="1150" spc="20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6027" y="3233384"/>
            <a:ext cx="120650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774065" algn="l"/>
              </a:tabLst>
            </a:pP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80">
                <a:latin typeface="Calibri"/>
                <a:cs typeface="Calibri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r>
              <a:rPr dirty="0" sz="1250" spc="3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</a:t>
            </a:r>
            <a:r>
              <a:rPr dirty="0" sz="1100">
                <a:latin typeface="Calibri"/>
                <a:cs typeface="Calibri"/>
              </a:rPr>
              <a:t>et,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914400" y="914399"/>
            <a:ext cx="5943600" cy="4547870"/>
          </a:xfrm>
          <a:custGeom>
            <a:avLst/>
            <a:gdLst/>
            <a:ahLst/>
            <a:cxnLst/>
            <a:rect l="l" t="t" r="r" b="b"/>
            <a:pathLst>
              <a:path w="5943600" h="454787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4541507"/>
                </a:lnTo>
                <a:lnTo>
                  <a:pt x="6096" y="4541507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541507"/>
                </a:lnTo>
                <a:lnTo>
                  <a:pt x="0" y="4547616"/>
                </a:lnTo>
                <a:lnTo>
                  <a:pt x="6096" y="4547616"/>
                </a:lnTo>
                <a:lnTo>
                  <a:pt x="5937504" y="4547616"/>
                </a:lnTo>
                <a:lnTo>
                  <a:pt x="5943600" y="4547616"/>
                </a:lnTo>
                <a:lnTo>
                  <a:pt x="5943600" y="454152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 txBox="1"/>
          <p:nvPr/>
        </p:nvSpPr>
        <p:spPr>
          <a:xfrm>
            <a:off x="901681" y="3532869"/>
            <a:ext cx="5902960" cy="46628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algn="ctr" marR="229870">
              <a:lnSpc>
                <a:spcPct val="100000"/>
              </a:lnSpc>
              <a:spcBef>
                <a:spcPts val="125"/>
              </a:spcBef>
              <a:tabLst>
                <a:tab pos="1847214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10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20">
                <a:latin typeface="Times New Roman"/>
                <a:cs typeface="Times New Roman"/>
              </a:rPr>
              <a:t>6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Times New Roman"/>
              <a:cs typeface="Times New Roman"/>
            </a:endParaRPr>
          </a:p>
          <a:p>
            <a:pPr marL="83820" marR="120650">
              <a:lnSpc>
                <a:spcPct val="101499"/>
              </a:lnSpc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minimums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these</a:t>
            </a:r>
            <a:r>
              <a:rPr dirty="0" sz="1100" spc="-5">
                <a:latin typeface="Calibri"/>
                <a:cs typeface="Calibri"/>
              </a:rPr>
              <a:t>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discussion</a:t>
            </a:r>
            <a:r>
              <a:rPr dirty="0" sz="1100" spc="-10">
                <a:latin typeface="Calibri"/>
                <a:cs typeface="Calibri"/>
              </a:rPr>
              <a:t>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Extreme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Theorem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tells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minimums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maximums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exist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83820">
              <a:lnSpc>
                <a:spcPts val="128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minimum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  <a:p>
            <a:pPr algn="ctr" marR="222885">
              <a:lnSpc>
                <a:spcPts val="1820"/>
              </a:lnSpc>
              <a:tabLst>
                <a:tab pos="135445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68	Mini</a:t>
            </a:r>
            <a:r>
              <a:rPr dirty="0" baseline="4629" sz="1800" spc="-22">
                <a:latin typeface="Times New Roman"/>
                <a:cs typeface="Times New Roman"/>
              </a:rPr>
              <a:t>m</a:t>
            </a:r>
            <a:r>
              <a:rPr dirty="0" baseline="4629" sz="1800">
                <a:latin typeface="Times New Roman"/>
                <a:cs typeface="Times New Roman"/>
              </a:rPr>
              <a:t>um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t 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R="213360">
              <a:lnSpc>
                <a:spcPct val="100000"/>
              </a:lnSpc>
              <a:spcBef>
                <a:spcPts val="140"/>
              </a:spcBef>
              <a:tabLst>
                <a:tab pos="1354455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68	M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xi</a:t>
            </a:r>
            <a:r>
              <a:rPr dirty="0" baseline="4629" sz="1800" spc="-22">
                <a:latin typeface="Times New Roman"/>
                <a:cs typeface="Times New Roman"/>
              </a:rPr>
              <a:t>m</a:t>
            </a:r>
            <a:r>
              <a:rPr dirty="0" baseline="4629" sz="1800">
                <a:latin typeface="Times New Roman"/>
                <a:cs typeface="Times New Roman"/>
              </a:rPr>
              <a:t>um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t </a:t>
            </a:r>
            <a:r>
              <a:rPr dirty="0" baseline="4629" sz="1800" spc="-195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>
                <a:latin typeface="Times New Roman"/>
                <a:cs typeface="Times New Roman"/>
              </a:rPr>
              <a:t>1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89">
                <a:latin typeface="Times New Roman"/>
                <a:cs typeface="Times New Roman"/>
              </a:rPr>
              <a:t>6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 marR="5080">
              <a:lnSpc>
                <a:spcPct val="96200"/>
              </a:lnSpc>
              <a:spcBef>
                <a:spcPts val="1555"/>
              </a:spcBef>
            </a:pP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first two examples </a:t>
            </a:r>
            <a:r>
              <a:rPr dirty="0" sz="1100">
                <a:latin typeface="Calibri"/>
                <a:cs typeface="Calibri"/>
              </a:rPr>
              <a:t>we’ve </a:t>
            </a:r>
            <a:r>
              <a:rPr dirty="0" sz="1100" spc="-5">
                <a:latin typeface="Calibri"/>
                <a:cs typeface="Calibri"/>
              </a:rPr>
              <a:t>excluded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300" spc="-50">
                <a:latin typeface="Symbol"/>
                <a:cs typeface="Symbol"/>
              </a:rPr>
              <a:t></a:t>
            </a:r>
            <a:r>
              <a:rPr dirty="0" sz="1300" spc="-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0</a:t>
            </a:r>
            <a:r>
              <a:rPr dirty="0" sz="1200" spc="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either </a:t>
            </a:r>
            <a:r>
              <a:rPr dirty="0" sz="1100" spc="-5">
                <a:latin typeface="Calibri"/>
                <a:cs typeface="Calibri"/>
              </a:rPr>
              <a:t>for physical reasons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>
                <a:latin typeface="Calibri"/>
                <a:cs typeface="Calibri"/>
              </a:rPr>
              <a:t>because it wouldn’t </a:t>
            </a:r>
            <a:r>
              <a:rPr dirty="0" sz="1100">
                <a:latin typeface="Calibri"/>
                <a:cs typeface="Calibri"/>
              </a:rPr>
              <a:t>solve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more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expect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automatically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exclude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65">
                <a:latin typeface="Calibri"/>
                <a:cs typeface="Calibri"/>
              </a:rPr>
              <a:t> </a:t>
            </a:r>
            <a:r>
              <a:rPr dirty="0" sz="1300" spc="-40">
                <a:latin typeface="Symbol"/>
                <a:cs typeface="Symbol"/>
              </a:rPr>
              <a:t></a:t>
            </a:r>
            <a:r>
              <a:rPr dirty="0" sz="1300" spc="204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sometimes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won’t.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2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05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</a:pPr>
            <a:r>
              <a:rPr dirty="0" baseline="4629" sz="1800" b="1" i="1">
                <a:latin typeface="Times New Roman"/>
                <a:cs typeface="Times New Roman"/>
              </a:rPr>
              <a:t>Example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3</a:t>
            </a:r>
            <a:r>
              <a:rPr dirty="0" baseline="4629" sz="1800" spc="494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maximum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minimum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62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52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xyz</a:t>
            </a:r>
            <a:r>
              <a:rPr dirty="0" baseline="4629" sz="1800" spc="330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subject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constraint</a:t>
            </a:r>
            <a:endParaRPr baseline="5050" sz="1650">
              <a:latin typeface="Calibri"/>
              <a:cs typeface="Calibri"/>
            </a:endParaRPr>
          </a:p>
          <a:p>
            <a:pPr marL="114935">
              <a:lnSpc>
                <a:spcPct val="100000"/>
              </a:lnSpc>
              <a:spcBef>
                <a:spcPts val="234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-1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ss</a:t>
            </a:r>
            <a:r>
              <a:rPr dirty="0" sz="1100" spc="-5">
                <a:latin typeface="Calibri"/>
                <a:cs typeface="Calibri"/>
              </a:rPr>
              <a:t>u</a:t>
            </a:r>
            <a:r>
              <a:rPr dirty="0" sz="1100" spc="-10">
                <a:latin typeface="Calibri"/>
                <a:cs typeface="Calibri"/>
              </a:rPr>
              <a:t>m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-5">
                <a:latin typeface="Calibri"/>
                <a:cs typeface="Calibri"/>
              </a:rPr>
              <a:t>ha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40" i="1">
                <a:latin typeface="Times New Roman"/>
                <a:cs typeface="Times New Roman"/>
              </a:rPr>
              <a:t>y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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250">
              <a:latin typeface="Calibri"/>
              <a:cs typeface="Calibri"/>
            </a:endParaRPr>
          </a:p>
          <a:p>
            <a:pPr marL="83820">
              <a:lnSpc>
                <a:spcPct val="100000"/>
              </a:lnSpc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83820" marR="43815">
              <a:lnSpc>
                <a:spcPct val="1014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constraint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sum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number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it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clear that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range</a:t>
            </a:r>
            <a:r>
              <a:rPr dirty="0" sz="1100" spc="180">
                <a:latin typeface="Calibri"/>
                <a:cs typeface="Calibri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5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2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25">
                <a:latin typeface="Times New Roman"/>
                <a:cs typeface="Times New Roman"/>
              </a:rPr>
              <a:t>,</a:t>
            </a:r>
            <a:r>
              <a:rPr dirty="0" sz="1150" spc="-8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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solution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closed</a:t>
            </a:r>
            <a:endParaRPr sz="1100">
              <a:latin typeface="Calibri"/>
              <a:cs typeface="Calibri"/>
            </a:endParaRPr>
          </a:p>
          <a:p>
            <a:pPr marL="83820" marR="97790">
              <a:lnSpc>
                <a:spcPct val="101800"/>
              </a:lnSpc>
              <a:spcBef>
                <a:spcPts val="17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bounded</a:t>
            </a:r>
            <a:r>
              <a:rPr dirty="0" sz="1100">
                <a:latin typeface="Calibri"/>
                <a:cs typeface="Calibri"/>
              </a:rPr>
              <a:t> region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Extreme</a:t>
            </a:r>
            <a:r>
              <a:rPr dirty="0" sz="1100" spc="10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10">
                <a:solidFill>
                  <a:srgbClr val="0062FF"/>
                </a:solidFill>
                <a:latin typeface="Calibri"/>
                <a:cs typeface="Calibri"/>
              </a:rPr>
              <a:t>Value</a:t>
            </a:r>
            <a:r>
              <a:rPr dirty="0" sz="1100" spc="15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2FF"/>
                </a:solidFill>
                <a:latin typeface="Calibri"/>
                <a:cs typeface="Calibri"/>
              </a:rPr>
              <a:t>Theorem</a:t>
            </a:r>
            <a:r>
              <a:rPr dirty="0" sz="1100" spc="25">
                <a:solidFill>
                  <a:srgbClr val="0062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minimum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maximum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exist.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86009" y="8343203"/>
            <a:ext cx="3046730" cy="7651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ts val="1305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system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equation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solve.</a:t>
            </a:r>
            <a:endParaRPr sz="1100">
              <a:latin typeface="Calibri"/>
              <a:cs typeface="Calibri"/>
            </a:endParaRPr>
          </a:p>
          <a:p>
            <a:pPr algn="r" marR="110489">
              <a:lnSpc>
                <a:spcPts val="1485"/>
              </a:lnSpc>
            </a:pPr>
            <a:r>
              <a:rPr dirty="0" sz="1150" spc="20" i="1">
                <a:latin typeface="Times New Roman"/>
                <a:cs typeface="Times New Roman"/>
              </a:rPr>
              <a:t>yz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algn="r" marR="114300">
              <a:lnSpc>
                <a:spcPts val="1465"/>
              </a:lnSpc>
              <a:spcBef>
                <a:spcPts val="105"/>
              </a:spcBef>
            </a:pPr>
            <a:r>
              <a:rPr dirty="0" sz="1200" spc="-1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  <a:p>
            <a:pPr algn="r" marR="110489">
              <a:lnSpc>
                <a:spcPts val="1465"/>
              </a:lnSpc>
            </a:pPr>
            <a:r>
              <a:rPr dirty="0" sz="1150" spc="20" i="1">
                <a:latin typeface="Times New Roman"/>
                <a:cs typeface="Times New Roman"/>
              </a:rPr>
              <a:t>xy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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217920" y="8488171"/>
            <a:ext cx="266700" cy="617220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8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10)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1430"/>
              </a:lnSpc>
              <a:spcBef>
                <a:spcPts val="180"/>
              </a:spcBef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11)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ts val="1430"/>
              </a:lnSpc>
            </a:pPr>
            <a:r>
              <a:rPr dirty="0" sz="1200" spc="-5">
                <a:latin typeface="Times New Roman"/>
                <a:cs typeface="Times New Roman"/>
              </a:rPr>
              <a:t>(</a:t>
            </a:r>
            <a:r>
              <a:rPr dirty="0" sz="1200">
                <a:latin typeface="Times New Roman"/>
                <a:cs typeface="Times New Roman"/>
              </a:rPr>
              <a:t>12)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/>
          <p:nvPr/>
        </p:nvSpPr>
        <p:spPr>
          <a:xfrm>
            <a:off x="914400" y="6676631"/>
            <a:ext cx="5943600" cy="2456815"/>
          </a:xfrm>
          <a:custGeom>
            <a:avLst/>
            <a:gdLst/>
            <a:ahLst/>
            <a:cxnLst/>
            <a:rect l="l" t="t" r="r" b="b"/>
            <a:pathLst>
              <a:path w="5943600" h="2456815">
                <a:moveTo>
                  <a:pt x="5943600" y="6121"/>
                </a:moveTo>
                <a:lnTo>
                  <a:pt x="5937504" y="6121"/>
                </a:lnTo>
                <a:lnTo>
                  <a:pt x="5937504" y="2450592"/>
                </a:lnTo>
                <a:lnTo>
                  <a:pt x="6096" y="2450592"/>
                </a:lnTo>
                <a:lnTo>
                  <a:pt x="6096" y="6121"/>
                </a:lnTo>
                <a:lnTo>
                  <a:pt x="0" y="6121"/>
                </a:lnTo>
                <a:lnTo>
                  <a:pt x="0" y="2450592"/>
                </a:lnTo>
                <a:lnTo>
                  <a:pt x="0" y="2456700"/>
                </a:lnTo>
                <a:lnTo>
                  <a:pt x="6096" y="2456700"/>
                </a:lnTo>
                <a:lnTo>
                  <a:pt x="5937504" y="2456700"/>
                </a:lnTo>
                <a:lnTo>
                  <a:pt x="5943600" y="2456700"/>
                </a:lnTo>
                <a:lnTo>
                  <a:pt x="5943600" y="2450604"/>
                </a:lnTo>
                <a:lnTo>
                  <a:pt x="5943600" y="6121"/>
                </a:lnTo>
                <a:close/>
              </a:path>
              <a:path w="5943600" h="245681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108"/>
                </a:lnTo>
                <a:lnTo>
                  <a:pt x="6096" y="6108"/>
                </a:lnTo>
                <a:lnTo>
                  <a:pt x="5937504" y="6108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2021-10-13T13:21:08Z</dcterms:created>
  <dcterms:modified xsi:type="dcterms:W3CDTF">2021-10-13T13:21:08Z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stSaved">
    <vt:filetime>2021-10-13T00:00:00Z</vt:filetime>
  </property>
</Properties>
</file>